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715000" cx="9144000"/>
  <p:notesSz cx="6858000" cy="9144000"/>
  <p:embeddedFontLst>
    <p:embeddedFont>
      <p:font typeface="Ubuntu Light"/>
      <p:regular r:id="rId16"/>
      <p:bold r:id="rId17"/>
      <p:italic r:id="rId18"/>
      <p:boldItalic r:id="rId19"/>
    </p:embeddedFont>
    <p:embeddedFont>
      <p:font typeface="Fjalla One"/>
      <p:regular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49">
          <p15:clr>
            <a:srgbClr val="A4A3A4"/>
          </p15:clr>
        </p15:guide>
        <p15:guide id="2" pos="2880">
          <p15:clr>
            <a:srgbClr val="A4A3A4"/>
          </p15:clr>
        </p15:guide>
        <p15:guide id="3" orient="horz" pos="1630">
          <p15:clr>
            <a:srgbClr val="A4A3A4"/>
          </p15:clr>
        </p15:guide>
        <p15:guide id="4" orient="horz"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49" orient="horz"/>
        <p:guide pos="2880"/>
        <p:guide pos="1630" orient="horz"/>
        <p:guide pos="180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FjallaOne-regular.fntdata"/><Relationship Id="rId11" Type="http://schemas.openxmlformats.org/officeDocument/2006/relationships/slide" Target="slides/slide5.xml"/><Relationship Id="rId22" Type="http://schemas.openxmlformats.org/officeDocument/2006/relationships/font" Target="fonts/OpenSans-bold.fntdata"/><Relationship Id="rId10" Type="http://schemas.openxmlformats.org/officeDocument/2006/relationships/slide" Target="slides/slide4.xml"/><Relationship Id="rId21" Type="http://schemas.openxmlformats.org/officeDocument/2006/relationships/font" Target="fonts/OpenSans-regular.fntdata"/><Relationship Id="rId13" Type="http://schemas.openxmlformats.org/officeDocument/2006/relationships/slide" Target="slides/slide7.xml"/><Relationship Id="rId24" Type="http://schemas.openxmlformats.org/officeDocument/2006/relationships/font" Target="fonts/OpenSans-boldItalic.fntdata"/><Relationship Id="rId12" Type="http://schemas.openxmlformats.org/officeDocument/2006/relationships/slide" Target="slides/slide6.xml"/><Relationship Id="rId23"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UbuntuLight-bold.fntdata"/><Relationship Id="rId16" Type="http://schemas.openxmlformats.org/officeDocument/2006/relationships/font" Target="fonts/UbuntuLight-regular.fntdata"/><Relationship Id="rId5" Type="http://schemas.openxmlformats.org/officeDocument/2006/relationships/slideMaster" Target="slideMasters/slideMaster2.xml"/><Relationship Id="rId19" Type="http://schemas.openxmlformats.org/officeDocument/2006/relationships/font" Target="fonts/UbuntuLight-boldItalic.fntdata"/><Relationship Id="rId6" Type="http://schemas.openxmlformats.org/officeDocument/2006/relationships/notesMaster" Target="notesMasters/notesMaster1.xml"/><Relationship Id="rId18" Type="http://schemas.openxmlformats.org/officeDocument/2006/relationships/font" Target="fonts/UbuntuLight-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3734496878_0_0: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1373449687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500">
                <a:highlight>
                  <a:srgbClr val="D9EAD3"/>
                </a:highlight>
              </a:rPr>
              <a:t>Script:</a:t>
            </a:r>
            <a:endParaRPr sz="1500">
              <a:highlight>
                <a:srgbClr val="D9EAD3"/>
              </a:highlight>
            </a:endParaRPr>
          </a:p>
          <a:p>
            <a:pPr indent="0" lvl="0" marL="0" rtl="0" algn="l">
              <a:spcBef>
                <a:spcPts val="0"/>
              </a:spcBef>
              <a:spcAft>
                <a:spcPts val="0"/>
              </a:spcAft>
              <a:buNone/>
            </a:pPr>
            <a:r>
              <a:rPr b="1" lang="en-US" sz="1500"/>
              <a:t>Welcome:</a:t>
            </a:r>
            <a:br>
              <a:rPr lang="en-US" sz="1500"/>
            </a:br>
            <a:r>
              <a:rPr lang="en-US" sz="1500"/>
              <a:t>	</a:t>
            </a:r>
            <a:r>
              <a:rPr i="1" lang="en-US" sz="1500"/>
              <a:t>Welcome Families, to our school’s Title I Annual Meeting.</a:t>
            </a:r>
            <a:endParaRPr i="1" sz="1500"/>
          </a:p>
          <a:p>
            <a:pPr indent="0" lvl="0" marL="0" rtl="0" algn="l">
              <a:spcBef>
                <a:spcPts val="0"/>
              </a:spcBef>
              <a:spcAft>
                <a:spcPts val="0"/>
              </a:spcAft>
              <a:buNone/>
            </a:pPr>
            <a:r>
              <a:t/>
            </a:r>
            <a:endParaRPr i="1" sz="1500"/>
          </a:p>
          <a:p>
            <a:pPr indent="0" lvl="0" marL="0" rtl="0" algn="l">
              <a:spcBef>
                <a:spcPts val="0"/>
              </a:spcBef>
              <a:spcAft>
                <a:spcPts val="0"/>
              </a:spcAft>
              <a:buNone/>
            </a:pPr>
            <a:r>
              <a:rPr b="1" lang="en-US" sz="1500"/>
              <a:t>Introductions:</a:t>
            </a:r>
            <a:endParaRPr b="1" sz="1500"/>
          </a:p>
          <a:p>
            <a:pPr indent="457200" lvl="0" marL="0" rtl="0" algn="l">
              <a:spcBef>
                <a:spcPts val="0"/>
              </a:spcBef>
              <a:spcAft>
                <a:spcPts val="0"/>
              </a:spcAft>
              <a:buNone/>
            </a:pPr>
            <a:r>
              <a:rPr i="1" lang="en-US" sz="1500"/>
              <a:t>I’m</a:t>
            </a:r>
            <a:r>
              <a:rPr i="1" lang="en-US" sz="1500">
                <a:highlight>
                  <a:srgbClr val="FFE599"/>
                </a:highlight>
              </a:rPr>
              <a:t> ______________; </a:t>
            </a:r>
            <a:r>
              <a:rPr i="1" lang="en-US" sz="1500"/>
              <a:t>I’d also like to introduce: </a:t>
            </a:r>
            <a:r>
              <a:rPr i="1" lang="en-US" sz="1500">
                <a:highlight>
                  <a:srgbClr val="FFE599"/>
                </a:highlight>
              </a:rPr>
              <a:t>______________</a:t>
            </a:r>
            <a:endParaRPr i="1" sz="1500">
              <a:highlight>
                <a:srgbClr val="FFE599"/>
              </a:highlight>
            </a:endParaRPr>
          </a:p>
          <a:p>
            <a:pPr indent="0" lvl="0" marL="0" rtl="0" algn="l">
              <a:spcBef>
                <a:spcPts val="0"/>
              </a:spcBef>
              <a:spcAft>
                <a:spcPts val="0"/>
              </a:spcAft>
              <a:buNone/>
            </a:pPr>
            <a:r>
              <a:t/>
            </a:r>
            <a:endParaRPr i="1" sz="1500">
              <a:highlight>
                <a:srgbClr val="FFE599"/>
              </a:highlight>
            </a:endParaRPr>
          </a:p>
          <a:p>
            <a:pPr indent="0" lvl="0" marL="0" rtl="0" algn="l">
              <a:spcBef>
                <a:spcPts val="0"/>
              </a:spcBef>
              <a:spcAft>
                <a:spcPts val="0"/>
              </a:spcAft>
              <a:buNone/>
            </a:pPr>
            <a:r>
              <a:rPr b="1" lang="en-US" sz="1500"/>
              <a:t>Purpose:</a:t>
            </a:r>
            <a:endParaRPr b="1" sz="1500"/>
          </a:p>
          <a:p>
            <a:pPr indent="457200" lvl="0" marL="0" rtl="0" algn="l">
              <a:spcBef>
                <a:spcPts val="0"/>
              </a:spcBef>
              <a:spcAft>
                <a:spcPts val="0"/>
              </a:spcAft>
              <a:buClr>
                <a:schemeClr val="dk1"/>
              </a:buClr>
              <a:buSzPts val="1100"/>
              <a:buFont typeface="Arial"/>
              <a:buNone/>
            </a:pPr>
            <a:r>
              <a:rPr i="1" lang="en-US" sz="1500">
                <a:latin typeface="Arial"/>
                <a:ea typeface="Arial"/>
                <a:cs typeface="Arial"/>
                <a:sym typeface="Arial"/>
              </a:rPr>
              <a:t>The purpose of the Title I Annual Meeting is to provide information to families of participating children about the Title I program and their right to be involved in their child’s education.</a:t>
            </a:r>
            <a:endParaRPr i="1" sz="1500"/>
          </a:p>
        </p:txBody>
      </p:sp>
      <p:sp>
        <p:nvSpPr>
          <p:cNvPr id="153" name="Google Shape;153;g1373449687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e59d7a9640_0_4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1500">
                <a:highlight>
                  <a:srgbClr val="D9EAD3"/>
                </a:highlight>
              </a:rPr>
              <a:t>Script:</a:t>
            </a:r>
            <a:endParaRPr sz="1500">
              <a:highlight>
                <a:srgbClr val="D9EAD3"/>
              </a:highlight>
            </a:endParaRPr>
          </a:p>
          <a:p>
            <a:pPr indent="0" lvl="0" marL="0" rtl="0" algn="l">
              <a:spcBef>
                <a:spcPts val="0"/>
              </a:spcBef>
              <a:spcAft>
                <a:spcPts val="0"/>
              </a:spcAft>
              <a:buNone/>
            </a:pPr>
            <a:r>
              <a:rPr b="1" lang="en-US" sz="1500"/>
              <a:t>Agenda:</a:t>
            </a:r>
            <a:br>
              <a:rPr lang="en-US" sz="1500"/>
            </a:br>
            <a:r>
              <a:rPr i="1" lang="en-US" sz="1500"/>
              <a:t>This evening, we will will share with you</a:t>
            </a:r>
            <a:endParaRPr i="1" sz="1500"/>
          </a:p>
          <a:p>
            <a:pPr indent="-323850" lvl="0" marL="457200" rtl="0" algn="l">
              <a:spcBef>
                <a:spcPts val="0"/>
              </a:spcBef>
              <a:spcAft>
                <a:spcPts val="0"/>
              </a:spcAft>
              <a:buSzPts val="1500"/>
              <a:buChar char="●"/>
            </a:pPr>
            <a:r>
              <a:rPr i="1" lang="en-US" sz="1500"/>
              <a:t>What Title I is</a:t>
            </a:r>
            <a:endParaRPr i="1" sz="1500"/>
          </a:p>
          <a:p>
            <a:pPr indent="-323850" lvl="0" marL="457200" rtl="0" algn="l">
              <a:spcBef>
                <a:spcPts val="0"/>
              </a:spcBef>
              <a:spcAft>
                <a:spcPts val="0"/>
              </a:spcAft>
              <a:buSzPts val="1500"/>
              <a:buChar char="●"/>
            </a:pPr>
            <a:r>
              <a:rPr i="1" lang="en-US" sz="1500"/>
              <a:t>The programs implemented at our school related to Title I</a:t>
            </a:r>
            <a:endParaRPr i="1" sz="1500"/>
          </a:p>
          <a:p>
            <a:pPr indent="-323850" lvl="0" marL="457200" rtl="0" algn="l">
              <a:spcBef>
                <a:spcPts val="0"/>
              </a:spcBef>
              <a:spcAft>
                <a:spcPts val="0"/>
              </a:spcAft>
              <a:buSzPts val="1500"/>
              <a:buChar char="●"/>
            </a:pPr>
            <a:r>
              <a:rPr i="1" lang="en-US" sz="1500"/>
              <a:t>A summary of the district &amp; our school’s Parent &amp; Family Engagement Plans</a:t>
            </a:r>
            <a:endParaRPr i="1" sz="1500"/>
          </a:p>
          <a:p>
            <a:pPr indent="-323850" lvl="0" marL="457200" rtl="0" algn="l">
              <a:spcBef>
                <a:spcPts val="0"/>
              </a:spcBef>
              <a:spcAft>
                <a:spcPts val="0"/>
              </a:spcAft>
              <a:buSzPts val="1500"/>
              <a:buChar char="●"/>
            </a:pPr>
            <a:r>
              <a:rPr i="1" lang="en-US" sz="1500"/>
              <a:t>and the School-Family Compact</a:t>
            </a:r>
            <a:endParaRPr i="1" sz="1500"/>
          </a:p>
        </p:txBody>
      </p:sp>
      <p:sp>
        <p:nvSpPr>
          <p:cNvPr id="167" name="Google Shape;167;g1e59d7a9640_0_462: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e59d7a9640_0_4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US" sz="1500"/>
              <a:t>The next short video answers the question “What is Title I?”  </a:t>
            </a:r>
            <a:endParaRPr i="1" sz="1500"/>
          </a:p>
          <a:p>
            <a:pPr indent="457200" lvl="0" marL="0" rtl="0" algn="l">
              <a:spcBef>
                <a:spcPts val="1000"/>
              </a:spcBef>
              <a:spcAft>
                <a:spcPts val="0"/>
              </a:spcAft>
              <a:buNone/>
            </a:pPr>
            <a:r>
              <a:rPr i="1" lang="en-US" sz="1500"/>
              <a:t>All of the links in the presentation are also available on your agenda.   </a:t>
            </a:r>
            <a:endParaRPr i="1" sz="1500"/>
          </a:p>
          <a:p>
            <a:pPr indent="457200" lvl="0" marL="0" rtl="0" algn="l">
              <a:spcBef>
                <a:spcPts val="1000"/>
              </a:spcBef>
              <a:spcAft>
                <a:spcPts val="0"/>
              </a:spcAft>
              <a:buNone/>
            </a:pPr>
            <a:r>
              <a:rPr i="1" lang="en-US" sz="1500"/>
              <a:t>The information in the video is also available in Spanish, Vietnamese, and Chinese by accessing the QR code on the slide or your agenda.</a:t>
            </a:r>
            <a:endParaRPr i="1" sz="1500"/>
          </a:p>
          <a:p>
            <a:pPr indent="0" lvl="0" marL="0" rtl="0" algn="l">
              <a:spcBef>
                <a:spcPts val="1000"/>
              </a:spcBef>
              <a:spcAft>
                <a:spcPts val="1000"/>
              </a:spcAft>
              <a:buClr>
                <a:schemeClr val="dk1"/>
              </a:buClr>
              <a:buFont typeface="Arial"/>
              <a:buNone/>
            </a:pPr>
            <a:r>
              <a:t/>
            </a:r>
            <a:endParaRPr sz="1500">
              <a:highlight>
                <a:srgbClr val="D9EAD3"/>
              </a:highlight>
            </a:endParaRPr>
          </a:p>
        </p:txBody>
      </p:sp>
      <p:sp>
        <p:nvSpPr>
          <p:cNvPr id="183" name="Google Shape;183;g1e59d7a9640_0_477: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e59d7a9640_0_199: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e59d7a9640_0_1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Font typeface="Source Sans Pro"/>
              <a:buChar char="●"/>
            </a:pPr>
            <a:r>
              <a:rPr lang="en-US" sz="1400">
                <a:latin typeface="Source Sans Pro"/>
                <a:ea typeface="Source Sans Pro"/>
                <a:cs typeface="Source Sans Pro"/>
                <a:sym typeface="Source Sans Pro"/>
              </a:rPr>
              <a:t>School grades for this year are not yet available but will be available in November. </a:t>
            </a:r>
            <a:endParaRPr sz="1400">
              <a:latin typeface="Source Sans Pro"/>
              <a:ea typeface="Source Sans Pro"/>
              <a:cs typeface="Source Sans Pro"/>
              <a:sym typeface="Source Sans Pro"/>
            </a:endParaRPr>
          </a:p>
          <a:p>
            <a:pPr indent="-317500" lvl="0" marL="457200" rtl="0" algn="l">
              <a:spcBef>
                <a:spcPts val="1000"/>
              </a:spcBef>
              <a:spcAft>
                <a:spcPts val="0"/>
              </a:spcAft>
              <a:buClr>
                <a:schemeClr val="dk1"/>
              </a:buClr>
              <a:buSzPts val="1400"/>
              <a:buFont typeface="Source Sans Pro"/>
              <a:buChar char="●"/>
            </a:pPr>
            <a:r>
              <a:rPr i="1" lang="en-US" sz="1400">
                <a:latin typeface="Source Sans Pro"/>
                <a:ea typeface="Source Sans Pro"/>
                <a:cs typeface="Source Sans Pro"/>
                <a:sym typeface="Source Sans Pro"/>
              </a:rPr>
              <a:t>Our most recent academic achievements are listed on the left side of the slide.  The school grade and proficiency scores are based on last spring’s FAST testing.</a:t>
            </a:r>
            <a:endParaRPr i="1" sz="1400">
              <a:latin typeface="Source Sans Pro"/>
              <a:ea typeface="Source Sans Pro"/>
              <a:cs typeface="Source Sans Pro"/>
              <a:sym typeface="Source Sans Pro"/>
            </a:endParaRPr>
          </a:p>
          <a:p>
            <a:pPr indent="-317500" lvl="0" marL="457200" rtl="0" algn="l">
              <a:spcBef>
                <a:spcPts val="1000"/>
              </a:spcBef>
              <a:spcAft>
                <a:spcPts val="0"/>
              </a:spcAft>
              <a:buClr>
                <a:schemeClr val="dk1"/>
              </a:buClr>
              <a:buSzPts val="1400"/>
              <a:buFont typeface="Source Sans Pro"/>
              <a:buChar char="●"/>
            </a:pPr>
            <a:r>
              <a:rPr i="1" lang="en-US" sz="1400">
                <a:latin typeface="Source Sans Pro"/>
                <a:ea typeface="Source Sans Pro"/>
                <a:cs typeface="Source Sans Pro"/>
                <a:sym typeface="Source Sans Pro"/>
              </a:rPr>
              <a:t>Graduation and Acceleration data is based on the 2023-2024 school year. This </a:t>
            </a:r>
            <a:r>
              <a:rPr i="1" lang="en-US" sz="1400">
                <a:latin typeface="Source Sans Pro"/>
                <a:ea typeface="Source Sans Pro"/>
                <a:cs typeface="Source Sans Pro"/>
                <a:sym typeface="Source Sans Pro"/>
              </a:rPr>
              <a:t>information</a:t>
            </a:r>
            <a:r>
              <a:rPr i="1" lang="en-US" sz="1400">
                <a:latin typeface="Source Sans Pro"/>
                <a:ea typeface="Source Sans Pro"/>
                <a:cs typeface="Source Sans Pro"/>
                <a:sym typeface="Source Sans Pro"/>
              </a:rPr>
              <a:t> was updated this fall. </a:t>
            </a:r>
            <a:endParaRPr i="1" sz="1400">
              <a:latin typeface="Source Sans Pro"/>
              <a:ea typeface="Source Sans Pro"/>
              <a:cs typeface="Source Sans Pro"/>
              <a:sym typeface="Source Sans Pro"/>
            </a:endParaRPr>
          </a:p>
          <a:p>
            <a:pPr indent="-317500" lvl="0" marL="457200" rtl="0" algn="l">
              <a:spcBef>
                <a:spcPts val="1000"/>
              </a:spcBef>
              <a:spcAft>
                <a:spcPts val="0"/>
              </a:spcAft>
              <a:buClr>
                <a:schemeClr val="dk1"/>
              </a:buClr>
              <a:buSzPts val="1400"/>
              <a:buFont typeface="Source Sans Pro"/>
              <a:buChar char="●"/>
            </a:pPr>
            <a:r>
              <a:rPr i="1" lang="en-US" sz="1400">
                <a:latin typeface="Source Sans Pro"/>
                <a:ea typeface="Source Sans Pro"/>
                <a:cs typeface="Source Sans Pro"/>
                <a:sym typeface="Source Sans Pro"/>
              </a:rPr>
              <a:t>Our school goals this year include our school improvement goal that 85% of students will have fewer than 5 absences and the overall school will have increased learning gans </a:t>
            </a:r>
            <a:r>
              <a:rPr lang="en-US" sz="1400">
                <a:latin typeface="Source Sans Pro"/>
                <a:ea typeface="Source Sans Pro"/>
                <a:cs typeface="Source Sans Pro"/>
                <a:sym typeface="Source Sans Pro"/>
              </a:rPr>
              <a:t>.</a:t>
            </a:r>
            <a:endParaRPr sz="1400">
              <a:latin typeface="Source Sans Pro"/>
              <a:ea typeface="Source Sans Pro"/>
              <a:cs typeface="Source Sans Pro"/>
              <a:sym typeface="Source Sans Pro"/>
            </a:endParaRPr>
          </a:p>
          <a:p>
            <a:pPr indent="-317500" lvl="0" marL="457200" rtl="0" algn="l">
              <a:spcBef>
                <a:spcPts val="1000"/>
              </a:spcBef>
              <a:spcAft>
                <a:spcPts val="0"/>
              </a:spcAft>
              <a:buClr>
                <a:schemeClr val="dk1"/>
              </a:buClr>
              <a:buSzPts val="1400"/>
              <a:buFont typeface="Source Sans Pro"/>
              <a:buChar char="●"/>
            </a:pPr>
            <a:r>
              <a:rPr i="1" lang="en-US" sz="1400">
                <a:latin typeface="Source Sans Pro"/>
                <a:ea typeface="Source Sans Pro"/>
                <a:cs typeface="Source Sans Pro"/>
                <a:sym typeface="Source Sans Pro"/>
              </a:rPr>
              <a:t>Instruction, programs and practices at our school that support our academic achievement include a PBIS program which stands for Positive Behavior Intervention and Support.  We also have the Academies and a variety of computer based academic programs designed to help students. </a:t>
            </a:r>
            <a:endParaRPr i="1" sz="1400">
              <a:latin typeface="Source Sans Pro"/>
              <a:ea typeface="Source Sans Pro"/>
              <a:cs typeface="Source Sans Pro"/>
              <a:sym typeface="Source Sans Pro"/>
            </a:endParaRPr>
          </a:p>
          <a:p>
            <a:pPr indent="-317500" lvl="0" marL="457200" rtl="0" algn="l">
              <a:spcBef>
                <a:spcPts val="1000"/>
              </a:spcBef>
              <a:spcAft>
                <a:spcPts val="0"/>
              </a:spcAft>
              <a:buClr>
                <a:schemeClr val="dk1"/>
              </a:buClr>
              <a:buSzPts val="1400"/>
              <a:buFont typeface="Source Sans Pro"/>
              <a:buChar char="●"/>
            </a:pPr>
            <a:r>
              <a:rPr i="1" lang="en-US" sz="1400">
                <a:latin typeface="Source Sans Pro"/>
                <a:ea typeface="Source Sans Pro"/>
                <a:cs typeface="Source Sans Pro"/>
                <a:sym typeface="Source Sans Pro"/>
              </a:rPr>
              <a:t>To help support our goals, our school receives </a:t>
            </a:r>
            <a:r>
              <a:rPr i="1" lang="en-US" sz="1400">
                <a:highlight>
                  <a:srgbClr val="FFF2CC"/>
                </a:highlight>
                <a:latin typeface="Source Sans Pro"/>
                <a:ea typeface="Source Sans Pro"/>
                <a:cs typeface="Source Sans Pro"/>
                <a:sym typeface="Source Sans Pro"/>
              </a:rPr>
              <a:t>$$231, 870</a:t>
            </a:r>
            <a:r>
              <a:rPr i="1" lang="en-US" sz="1400">
                <a:latin typeface="Source Sans Pro"/>
                <a:ea typeface="Source Sans Pro"/>
                <a:cs typeface="Source Sans Pro"/>
                <a:sym typeface="Source Sans Pro"/>
              </a:rPr>
              <a:t> Total Title I funding; at a minimum, we must spend </a:t>
            </a:r>
            <a:r>
              <a:rPr i="1" lang="en-US" sz="1400">
                <a:highlight>
                  <a:srgbClr val="FFF2CC"/>
                </a:highlight>
                <a:latin typeface="Source Sans Pro"/>
                <a:ea typeface="Source Sans Pro"/>
                <a:cs typeface="Source Sans Pro"/>
                <a:sym typeface="Source Sans Pro"/>
              </a:rPr>
              <a:t>$7,860.00_________ </a:t>
            </a:r>
            <a:r>
              <a:rPr i="1" lang="en-US" sz="1400">
                <a:latin typeface="Source Sans Pro"/>
                <a:ea typeface="Source Sans Pro"/>
                <a:cs typeface="Source Sans Pro"/>
                <a:sym typeface="Source Sans Pro"/>
              </a:rPr>
              <a:t>on parent and family engagement activities.</a:t>
            </a:r>
            <a:endParaRPr i="1" sz="1400">
              <a:latin typeface="Source Sans Pro"/>
              <a:ea typeface="Source Sans Pro"/>
              <a:cs typeface="Source Sans Pro"/>
              <a:sym typeface="Source Sans Pro"/>
            </a:endParaRPr>
          </a:p>
          <a:p>
            <a:pPr indent="-317500" lvl="0" marL="457200" rtl="0" algn="l">
              <a:spcBef>
                <a:spcPts val="1000"/>
              </a:spcBef>
              <a:spcAft>
                <a:spcPts val="0"/>
              </a:spcAft>
              <a:buClr>
                <a:schemeClr val="dk1"/>
              </a:buClr>
              <a:buSzPts val="1400"/>
              <a:buFont typeface="Source Sans Pro"/>
              <a:buChar char="●"/>
            </a:pPr>
            <a:r>
              <a:rPr i="1" lang="en-US" sz="1400">
                <a:latin typeface="Source Sans Pro"/>
                <a:ea typeface="Source Sans Pro"/>
                <a:cs typeface="Source Sans Pro"/>
                <a:sym typeface="Source Sans Pro"/>
              </a:rPr>
              <a:t>Our school is using our Title I funds to …</a:t>
            </a:r>
            <a:endParaRPr i="1" sz="1400">
              <a:latin typeface="Source Sans Pro"/>
              <a:ea typeface="Source Sans Pro"/>
              <a:cs typeface="Source Sans Pro"/>
              <a:sym typeface="Source Sans Pro"/>
            </a:endParaRPr>
          </a:p>
          <a:p>
            <a:pPr indent="-317500" lvl="1" marL="1371600" rtl="0" algn="l">
              <a:spcBef>
                <a:spcPts val="1000"/>
              </a:spcBef>
              <a:spcAft>
                <a:spcPts val="0"/>
              </a:spcAft>
              <a:buClr>
                <a:schemeClr val="dk1"/>
              </a:buClr>
              <a:buSzPts val="1400"/>
              <a:buFont typeface="Source Sans Pro"/>
              <a:buChar char="○"/>
            </a:pPr>
            <a:r>
              <a:rPr i="1" lang="en-US" sz="1400">
                <a:latin typeface="Source Sans Pro"/>
                <a:ea typeface="Source Sans Pro"/>
                <a:cs typeface="Source Sans Pro"/>
                <a:sym typeface="Source Sans Pro"/>
              </a:rPr>
              <a:t>Hire additional </a:t>
            </a:r>
            <a:r>
              <a:rPr i="1" lang="en-US" sz="1400">
                <a:latin typeface="Source Sans Pro"/>
                <a:ea typeface="Source Sans Pro"/>
                <a:cs typeface="Source Sans Pro"/>
                <a:sym typeface="Source Sans Pro"/>
              </a:rPr>
              <a:t>classroom</a:t>
            </a:r>
            <a:r>
              <a:rPr i="1" lang="en-US" sz="1400">
                <a:latin typeface="Source Sans Pro"/>
                <a:ea typeface="Source Sans Pro"/>
                <a:cs typeface="Source Sans Pro"/>
                <a:sym typeface="Source Sans Pro"/>
              </a:rPr>
              <a:t> teachers to alleviate class size</a:t>
            </a:r>
            <a:endParaRPr i="1" sz="1400">
              <a:latin typeface="Source Sans Pro"/>
              <a:ea typeface="Source Sans Pro"/>
              <a:cs typeface="Source Sans Pro"/>
              <a:sym typeface="Source Sans Pro"/>
            </a:endParaRPr>
          </a:p>
          <a:p>
            <a:pPr indent="-317500" lvl="1" marL="1371600" rtl="0" algn="l">
              <a:spcBef>
                <a:spcPts val="1000"/>
              </a:spcBef>
              <a:spcAft>
                <a:spcPts val="0"/>
              </a:spcAft>
              <a:buClr>
                <a:schemeClr val="dk1"/>
              </a:buClr>
              <a:buSzPts val="1400"/>
              <a:buFont typeface="Source Sans Pro"/>
              <a:buChar char="○"/>
            </a:pPr>
            <a:r>
              <a:rPr i="1" lang="en-US" sz="1400">
                <a:latin typeface="Source Sans Pro"/>
                <a:ea typeface="Source Sans Pro"/>
                <a:cs typeface="Source Sans Pro"/>
                <a:sym typeface="Source Sans Pro"/>
              </a:rPr>
              <a:t>New supplemental methods and materials for all content areas</a:t>
            </a:r>
            <a:endParaRPr i="1" sz="1400">
              <a:latin typeface="Source Sans Pro"/>
              <a:ea typeface="Source Sans Pro"/>
              <a:cs typeface="Source Sans Pro"/>
              <a:sym typeface="Source Sans Pro"/>
            </a:endParaRPr>
          </a:p>
          <a:p>
            <a:pPr indent="-317500" lvl="1" marL="1371600" rtl="0" algn="l">
              <a:spcBef>
                <a:spcPts val="1000"/>
              </a:spcBef>
              <a:spcAft>
                <a:spcPts val="0"/>
              </a:spcAft>
              <a:buClr>
                <a:schemeClr val="dk1"/>
              </a:buClr>
              <a:buSzPts val="1400"/>
              <a:buFont typeface="Source Sans Pro"/>
              <a:buChar char="○"/>
            </a:pPr>
            <a:r>
              <a:rPr i="1" lang="en-US" sz="1400">
                <a:latin typeface="Source Sans Pro"/>
                <a:ea typeface="Source Sans Pro"/>
                <a:cs typeface="Source Sans Pro"/>
                <a:sym typeface="Source Sans Pro"/>
              </a:rPr>
              <a:t>Professional Development for staff in the area of Trauma Informed Care</a:t>
            </a:r>
            <a:endParaRPr i="1" sz="1400">
              <a:latin typeface="Source Sans Pro"/>
              <a:ea typeface="Source Sans Pro"/>
              <a:cs typeface="Source Sans Pro"/>
              <a:sym typeface="Source Sans Pro"/>
            </a:endParaRPr>
          </a:p>
          <a:p>
            <a:pPr indent="-317500" lvl="1" marL="1371600" rtl="0" algn="l">
              <a:spcBef>
                <a:spcPts val="1000"/>
              </a:spcBef>
              <a:spcAft>
                <a:spcPts val="0"/>
              </a:spcAft>
              <a:buClr>
                <a:schemeClr val="dk1"/>
              </a:buClr>
              <a:buSzPts val="1400"/>
              <a:buFont typeface="Source Sans Pro"/>
              <a:buChar char="○"/>
            </a:pPr>
            <a:r>
              <a:rPr i="1" lang="en-US" sz="1400">
                <a:latin typeface="Source Sans Pro"/>
                <a:ea typeface="Source Sans Pro"/>
                <a:cs typeface="Source Sans Pro"/>
                <a:sym typeface="Source Sans Pro"/>
              </a:rPr>
              <a:t>And a few programs for parent and family engagement that includes SENIOR family night, College and Career REadiness, Feeder School Progression Night and meeting with families about Graduation Requirements. </a:t>
            </a:r>
            <a:endParaRPr i="1" sz="1400">
              <a:latin typeface="Source Sans Pro"/>
              <a:ea typeface="Source Sans Pro"/>
              <a:cs typeface="Source Sans Pro"/>
              <a:sym typeface="Source Sans Pro"/>
            </a:endParaRPr>
          </a:p>
          <a:p>
            <a:pPr indent="0" lvl="0" marL="0" rtl="0" algn="l">
              <a:spcBef>
                <a:spcPts val="1000"/>
              </a:spcBef>
              <a:spcAft>
                <a:spcPts val="100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e59d7a9640_0_5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500">
                <a:highlight>
                  <a:srgbClr val="D9EAD3"/>
                </a:highlight>
              </a:rPr>
              <a:t>Script: </a:t>
            </a:r>
            <a:endParaRPr sz="1500">
              <a:highlight>
                <a:srgbClr val="D9EAD3"/>
              </a:highlight>
            </a:endParaRPr>
          </a:p>
          <a:p>
            <a:pPr indent="0" lvl="0" marL="0" rtl="0" algn="l">
              <a:spcBef>
                <a:spcPts val="0"/>
              </a:spcBef>
              <a:spcAft>
                <a:spcPts val="0"/>
              </a:spcAft>
              <a:buClr>
                <a:schemeClr val="dk1"/>
              </a:buClr>
              <a:buSzPts val="1100"/>
              <a:buFont typeface="Arial"/>
              <a:buNone/>
            </a:pPr>
            <a:r>
              <a:rPr i="1" lang="en-US" sz="1500"/>
              <a:t>The Parent &amp; Family Engagement Plans outline how our district and our school will work together with families to improve the academic achievement of students.</a:t>
            </a:r>
            <a:endParaRPr i="1" sz="1500"/>
          </a:p>
          <a:p>
            <a:pPr indent="0" lvl="0" marL="0" rtl="0" algn="l">
              <a:spcBef>
                <a:spcPts val="0"/>
              </a:spcBef>
              <a:spcAft>
                <a:spcPts val="0"/>
              </a:spcAft>
              <a:buClr>
                <a:schemeClr val="dk1"/>
              </a:buClr>
              <a:buSzPts val="1100"/>
              <a:buFont typeface="Arial"/>
              <a:buNone/>
            </a:pPr>
            <a:r>
              <a:rPr i="1" lang="en-US" sz="1500"/>
              <a:t>	</a:t>
            </a:r>
            <a:endParaRPr i="1" sz="1500"/>
          </a:p>
          <a:p>
            <a:pPr indent="0" lvl="0" marL="0" rtl="0" algn="l">
              <a:spcBef>
                <a:spcPts val="0"/>
              </a:spcBef>
              <a:spcAft>
                <a:spcPts val="0"/>
              </a:spcAft>
              <a:buClr>
                <a:schemeClr val="dk1"/>
              </a:buClr>
              <a:buSzPts val="1100"/>
              <a:buFont typeface="Arial"/>
              <a:buNone/>
            </a:pPr>
            <a:r>
              <a:rPr i="1" lang="en-US" sz="1500"/>
              <a:t>The district plan was developed with the input of families, schools, and community members throughout last year.</a:t>
            </a:r>
            <a:endParaRPr i="1" sz="1500"/>
          </a:p>
          <a:p>
            <a:pPr indent="0" lvl="0" marL="0" rtl="0" algn="l">
              <a:spcBef>
                <a:spcPts val="0"/>
              </a:spcBef>
              <a:spcAft>
                <a:spcPts val="0"/>
              </a:spcAft>
              <a:buClr>
                <a:schemeClr val="dk1"/>
              </a:buClr>
              <a:buSzPts val="1100"/>
              <a:buFont typeface="Arial"/>
              <a:buNone/>
            </a:pPr>
            <a:r>
              <a:rPr i="1" lang="en-US" sz="1500"/>
              <a:t>	</a:t>
            </a:r>
            <a:endParaRPr i="1" sz="1500"/>
          </a:p>
          <a:p>
            <a:pPr indent="0" lvl="0" marL="0" rtl="0" algn="l">
              <a:spcBef>
                <a:spcPts val="0"/>
              </a:spcBef>
              <a:spcAft>
                <a:spcPts val="0"/>
              </a:spcAft>
              <a:buClr>
                <a:schemeClr val="dk1"/>
              </a:buClr>
              <a:buSzPts val="1100"/>
              <a:buFont typeface="Arial"/>
              <a:buNone/>
            </a:pPr>
            <a:r>
              <a:rPr i="1" lang="en-US" sz="1500"/>
              <a:t>Our school’s plan was developed with input from families, staff, &amp; community members through </a:t>
            </a:r>
            <a:r>
              <a:rPr i="1" lang="en-US" sz="1500">
                <a:highlight>
                  <a:srgbClr val="FFF2CC"/>
                </a:highlight>
              </a:rPr>
              <a:t>School Advisory Council meetings and online surveys last spring.  </a:t>
            </a:r>
            <a:r>
              <a:rPr i="1" lang="en-US" sz="1500"/>
              <a:t>Watch for these same development opportunities next spring.  We want your input.</a:t>
            </a:r>
            <a:endParaRPr sz="1500">
              <a:highlight>
                <a:srgbClr val="D9EAD3"/>
              </a:highlight>
            </a:endParaRPr>
          </a:p>
        </p:txBody>
      </p:sp>
      <p:sp>
        <p:nvSpPr>
          <p:cNvPr id="244" name="Google Shape;244;g1e59d7a9640_0_593: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3734496878_0_1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highlight>
                  <a:srgbClr val="D9EAD3"/>
                </a:highlight>
                <a:latin typeface="Source Sans Pro"/>
                <a:ea typeface="Source Sans Pro"/>
                <a:cs typeface="Source Sans Pro"/>
                <a:sym typeface="Source Sans Pro"/>
              </a:rPr>
              <a:t>Script:</a:t>
            </a:r>
            <a:endParaRPr sz="1400">
              <a:highlight>
                <a:srgbClr val="D9EAD3"/>
              </a:highlight>
              <a:latin typeface="Source Sans Pro"/>
              <a:ea typeface="Source Sans Pro"/>
              <a:cs typeface="Source Sans Pro"/>
              <a:sym typeface="Source Sans Pro"/>
            </a:endParaRPr>
          </a:p>
          <a:p>
            <a:pPr indent="457200" lvl="0" marL="0" rtl="0" algn="l">
              <a:spcBef>
                <a:spcPts val="0"/>
              </a:spcBef>
              <a:spcAft>
                <a:spcPts val="0"/>
              </a:spcAft>
              <a:buNone/>
            </a:pPr>
            <a:r>
              <a:rPr i="1" lang="en-US" sz="1400">
                <a:latin typeface="Source Sans Pro"/>
                <a:ea typeface="Source Sans Pro"/>
                <a:cs typeface="Source Sans Pro"/>
                <a:sym typeface="Source Sans Pro"/>
              </a:rPr>
              <a:t>Each year, we revisit our school-family compact.  </a:t>
            </a:r>
            <a:endParaRPr i="1" sz="1400">
              <a:latin typeface="Source Sans Pro"/>
              <a:ea typeface="Source Sans Pro"/>
              <a:cs typeface="Source Sans Pro"/>
              <a:sym typeface="Source Sans Pro"/>
            </a:endParaRPr>
          </a:p>
          <a:p>
            <a:pPr indent="457200" lvl="0" marL="0" rtl="0" algn="l">
              <a:spcBef>
                <a:spcPts val="0"/>
              </a:spcBef>
              <a:spcAft>
                <a:spcPts val="0"/>
              </a:spcAft>
              <a:buNone/>
            </a:pPr>
            <a:r>
              <a:rPr i="1" lang="en-US" sz="1400">
                <a:latin typeface="Source Sans Pro"/>
                <a:ea typeface="Source Sans Pro"/>
                <a:cs typeface="Source Sans Pro"/>
                <a:sym typeface="Source Sans Pro"/>
              </a:rPr>
              <a:t>Our school-family compact identifies the activities families, the entire school staff, and the students will undertake to share the responsibility for improved student academic achievement.  This compact was written after seeking input from families, students, and staff.</a:t>
            </a:r>
            <a:endParaRPr i="1" sz="1400">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sz="1400">
              <a:highlight>
                <a:srgbClr val="FFF2CC"/>
              </a:highlight>
              <a:latin typeface="Source Sans Pro"/>
              <a:ea typeface="Source Sans Pro"/>
              <a:cs typeface="Source Sans Pro"/>
              <a:sym typeface="Source Sans Pro"/>
            </a:endParaRPr>
          </a:p>
          <a:p>
            <a:pPr indent="0" lvl="0" marL="0" rtl="0" algn="l">
              <a:spcBef>
                <a:spcPts val="0"/>
              </a:spcBef>
              <a:spcAft>
                <a:spcPts val="0"/>
              </a:spcAft>
              <a:buNone/>
            </a:pPr>
            <a:r>
              <a:t/>
            </a:r>
            <a:endParaRPr i="1" sz="1400"/>
          </a:p>
          <a:p>
            <a:pPr indent="0" lvl="0" marL="0" rtl="0" algn="l">
              <a:spcBef>
                <a:spcPts val="0"/>
              </a:spcBef>
              <a:spcAft>
                <a:spcPts val="0"/>
              </a:spcAft>
              <a:buNone/>
            </a:pPr>
            <a:r>
              <a:t/>
            </a:r>
            <a:endParaRPr sz="1400">
              <a:highlight>
                <a:srgbClr val="FFF2CC"/>
              </a:highlight>
            </a:endParaRPr>
          </a:p>
        </p:txBody>
      </p:sp>
      <p:sp>
        <p:nvSpPr>
          <p:cNvPr id="260" name="Google Shape;260;g13734496878_0_150: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207c5e646c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highlight>
                  <a:srgbClr val="D9EAD3"/>
                </a:highlight>
                <a:latin typeface="Source Sans Pro"/>
                <a:ea typeface="Source Sans Pro"/>
                <a:cs typeface="Source Sans Pro"/>
                <a:sym typeface="Source Sans Pro"/>
              </a:rPr>
              <a:t>Script:</a:t>
            </a:r>
            <a:endParaRPr sz="1400">
              <a:highlight>
                <a:srgbClr val="D9EAD3"/>
              </a:highlight>
              <a:latin typeface="Source Sans Pro"/>
              <a:ea typeface="Source Sans Pro"/>
              <a:cs typeface="Source Sans Pro"/>
              <a:sym typeface="Source Sans Pro"/>
            </a:endParaRPr>
          </a:p>
          <a:p>
            <a:pPr indent="457200" lvl="0" marL="0" rtl="0" algn="l">
              <a:spcBef>
                <a:spcPts val="0"/>
              </a:spcBef>
              <a:spcAft>
                <a:spcPts val="0"/>
              </a:spcAft>
              <a:buNone/>
            </a:pPr>
            <a:r>
              <a:rPr i="1" lang="en-US" sz="1400">
                <a:latin typeface="Source Sans Pro"/>
                <a:ea typeface="Source Sans Pro"/>
                <a:cs typeface="Source Sans Pro"/>
                <a:sym typeface="Source Sans Pro"/>
              </a:rPr>
              <a:t>Each year, we revisit our school-family compact.  </a:t>
            </a:r>
            <a:endParaRPr i="1" sz="1400">
              <a:latin typeface="Source Sans Pro"/>
              <a:ea typeface="Source Sans Pro"/>
              <a:cs typeface="Source Sans Pro"/>
              <a:sym typeface="Source Sans Pro"/>
            </a:endParaRPr>
          </a:p>
          <a:p>
            <a:pPr indent="457200" lvl="0" marL="0" rtl="0" algn="l">
              <a:spcBef>
                <a:spcPts val="0"/>
              </a:spcBef>
              <a:spcAft>
                <a:spcPts val="0"/>
              </a:spcAft>
              <a:buNone/>
            </a:pPr>
            <a:r>
              <a:rPr i="1" lang="en-US" sz="1400">
                <a:latin typeface="Source Sans Pro"/>
                <a:ea typeface="Source Sans Pro"/>
                <a:cs typeface="Source Sans Pro"/>
                <a:sym typeface="Source Sans Pro"/>
              </a:rPr>
              <a:t>Our school-family compact identifies the activities families, the entire school staff, and the students will undertake to share the responsibility for improved student academic achievement.  This compact was written after seeking input from families, students, and staff.</a:t>
            </a:r>
            <a:endParaRPr i="1" sz="1400">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sz="1400">
              <a:highlight>
                <a:srgbClr val="FFF2CC"/>
              </a:highlight>
              <a:latin typeface="Source Sans Pro"/>
              <a:ea typeface="Source Sans Pro"/>
              <a:cs typeface="Source Sans Pro"/>
              <a:sym typeface="Source Sans Pro"/>
            </a:endParaRPr>
          </a:p>
          <a:p>
            <a:pPr indent="0" lvl="0" marL="0" rtl="0" algn="l">
              <a:spcBef>
                <a:spcPts val="0"/>
              </a:spcBef>
              <a:spcAft>
                <a:spcPts val="0"/>
              </a:spcAft>
              <a:buNone/>
            </a:pPr>
            <a:r>
              <a:t/>
            </a:r>
            <a:endParaRPr i="1" sz="1400"/>
          </a:p>
          <a:p>
            <a:pPr indent="0" lvl="0" marL="0" rtl="0" algn="l">
              <a:spcBef>
                <a:spcPts val="0"/>
              </a:spcBef>
              <a:spcAft>
                <a:spcPts val="0"/>
              </a:spcAft>
              <a:buNone/>
            </a:pPr>
            <a:r>
              <a:t/>
            </a:r>
            <a:endParaRPr sz="1400">
              <a:highlight>
                <a:srgbClr val="FFF2CC"/>
              </a:highlight>
            </a:endParaRPr>
          </a:p>
        </p:txBody>
      </p:sp>
      <p:sp>
        <p:nvSpPr>
          <p:cNvPr id="273" name="Google Shape;273;g2207c5e646c_0_1: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207c5e646c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highlight>
                  <a:srgbClr val="D9EAD3"/>
                </a:highlight>
                <a:latin typeface="Source Sans Pro"/>
                <a:ea typeface="Source Sans Pro"/>
                <a:cs typeface="Source Sans Pro"/>
                <a:sym typeface="Source Sans Pro"/>
              </a:rPr>
              <a:t>Script:</a:t>
            </a:r>
            <a:endParaRPr sz="1400">
              <a:highlight>
                <a:srgbClr val="D9EAD3"/>
              </a:highlight>
              <a:latin typeface="Source Sans Pro"/>
              <a:ea typeface="Source Sans Pro"/>
              <a:cs typeface="Source Sans Pro"/>
              <a:sym typeface="Source Sans Pro"/>
            </a:endParaRPr>
          </a:p>
          <a:p>
            <a:pPr indent="457200" lvl="0" marL="0" rtl="0" algn="l">
              <a:spcBef>
                <a:spcPts val="0"/>
              </a:spcBef>
              <a:spcAft>
                <a:spcPts val="0"/>
              </a:spcAft>
              <a:buNone/>
            </a:pPr>
            <a:r>
              <a:rPr i="1" lang="en-US" sz="1400">
                <a:latin typeface="Source Sans Pro"/>
                <a:ea typeface="Source Sans Pro"/>
                <a:cs typeface="Source Sans Pro"/>
                <a:sym typeface="Source Sans Pro"/>
              </a:rPr>
              <a:t>Each year, we revisit our school-family compact.  </a:t>
            </a:r>
            <a:endParaRPr i="1" sz="1400">
              <a:latin typeface="Source Sans Pro"/>
              <a:ea typeface="Source Sans Pro"/>
              <a:cs typeface="Source Sans Pro"/>
              <a:sym typeface="Source Sans Pro"/>
            </a:endParaRPr>
          </a:p>
          <a:p>
            <a:pPr indent="457200" lvl="0" marL="0" rtl="0" algn="l">
              <a:spcBef>
                <a:spcPts val="0"/>
              </a:spcBef>
              <a:spcAft>
                <a:spcPts val="0"/>
              </a:spcAft>
              <a:buNone/>
            </a:pPr>
            <a:r>
              <a:rPr i="1" lang="en-US" sz="1400">
                <a:latin typeface="Source Sans Pro"/>
                <a:ea typeface="Source Sans Pro"/>
                <a:cs typeface="Source Sans Pro"/>
                <a:sym typeface="Source Sans Pro"/>
              </a:rPr>
              <a:t>Our school-family compact identifies the activities families, the entire school staff, and the students will undertake to share the responsibility for improved student academic achievement.  This compact was written after seeking input from families, students, and staff.</a:t>
            </a:r>
            <a:endParaRPr i="1" sz="1400">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sz="1400">
              <a:highlight>
                <a:srgbClr val="FFF2CC"/>
              </a:highlight>
              <a:latin typeface="Source Sans Pro"/>
              <a:ea typeface="Source Sans Pro"/>
              <a:cs typeface="Source Sans Pro"/>
              <a:sym typeface="Source Sans Pro"/>
            </a:endParaRPr>
          </a:p>
          <a:p>
            <a:pPr indent="0" lvl="0" marL="0" rtl="0" algn="l">
              <a:spcBef>
                <a:spcPts val="0"/>
              </a:spcBef>
              <a:spcAft>
                <a:spcPts val="0"/>
              </a:spcAft>
              <a:buNone/>
            </a:pPr>
            <a:r>
              <a:t/>
            </a:r>
            <a:endParaRPr i="1" sz="1400"/>
          </a:p>
          <a:p>
            <a:pPr indent="0" lvl="0" marL="0" rtl="0" algn="l">
              <a:spcBef>
                <a:spcPts val="0"/>
              </a:spcBef>
              <a:spcAft>
                <a:spcPts val="0"/>
              </a:spcAft>
              <a:buNone/>
            </a:pPr>
            <a:r>
              <a:t/>
            </a:r>
            <a:endParaRPr sz="1400">
              <a:highlight>
                <a:srgbClr val="FFF2CC"/>
              </a:highlight>
            </a:endParaRPr>
          </a:p>
        </p:txBody>
      </p:sp>
      <p:sp>
        <p:nvSpPr>
          <p:cNvPr id="285" name="Google Shape;285;g2207c5e646c_0_14: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3734496878_0_1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Thank you for your time and if you have any questions, please let us know. </a:t>
            </a:r>
            <a:endParaRPr/>
          </a:p>
        </p:txBody>
      </p:sp>
      <p:sp>
        <p:nvSpPr>
          <p:cNvPr id="297" name="Google Shape;297;g13734496878_0_179: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5" name="Shape 15"/>
        <p:cNvGrpSpPr/>
        <p:nvPr/>
      </p:nvGrpSpPr>
      <p:grpSpPr>
        <a:xfrm>
          <a:off x="0" y="0"/>
          <a:ext cx="0" cy="0"/>
          <a:chOff x="0" y="0"/>
          <a:chExt cx="0" cy="0"/>
        </a:xfrm>
      </p:grpSpPr>
      <p:sp>
        <p:nvSpPr>
          <p:cNvPr id="16" name="Google Shape;16;p2"/>
          <p:cNvSpPr/>
          <p:nvPr>
            <p:ph idx="2" type="pic"/>
          </p:nvPr>
        </p:nvSpPr>
        <p:spPr>
          <a:xfrm>
            <a:off x="-21989" y="-13579"/>
            <a:ext cx="9165300" cy="2749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400"/>
                                  </p:stCondLst>
                                  <p:childTnLst>
                                    <p:set>
                                      <p:cBhvr>
                                        <p:cTn dur="1" fill="hold">
                                          <p:stCondLst>
                                            <p:cond delay="0"/>
                                          </p:stCondLst>
                                        </p:cTn>
                                        <p:tgtEl>
                                          <p:spTgt spid="16"/>
                                        </p:tgtEl>
                                        <p:attrNameLst>
                                          <p:attrName>style.visibility</p:attrName>
                                        </p:attrNameLst>
                                      </p:cBhvr>
                                      <p:to>
                                        <p:strVal val="visible"/>
                                      </p:to>
                                    </p:set>
                                    <p:animEffect filter="fade" transition="in">
                                      <p:cBhvr>
                                        <p:cTn dur="500"/>
                                        <p:tgtEl>
                                          <p:spTgt spid="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11"/>
          <p:cNvSpPr txBox="1"/>
          <p:nvPr>
            <p:ph type="title"/>
          </p:nvPr>
        </p:nvSpPr>
        <p:spPr>
          <a:xfrm>
            <a:off x="628650" y="304272"/>
            <a:ext cx="7886700" cy="1104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1"/>
          <p:cNvSpPr txBox="1"/>
          <p:nvPr>
            <p:ph idx="1" type="body"/>
          </p:nvPr>
        </p:nvSpPr>
        <p:spPr>
          <a:xfrm>
            <a:off x="628650" y="1521354"/>
            <a:ext cx="3886200" cy="36261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11"/>
          <p:cNvSpPr txBox="1"/>
          <p:nvPr>
            <p:ph idx="2" type="body"/>
          </p:nvPr>
        </p:nvSpPr>
        <p:spPr>
          <a:xfrm>
            <a:off x="4629150" y="1521354"/>
            <a:ext cx="3886200" cy="36261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11"/>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1"/>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1"/>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 name="Shape 59"/>
        <p:cNvGrpSpPr/>
        <p:nvPr/>
      </p:nvGrpSpPr>
      <p:grpSpPr>
        <a:xfrm>
          <a:off x="0" y="0"/>
          <a:ext cx="0" cy="0"/>
          <a:chOff x="0" y="0"/>
          <a:chExt cx="0" cy="0"/>
        </a:xfrm>
      </p:grpSpPr>
      <p:sp>
        <p:nvSpPr>
          <p:cNvPr id="60" name="Google Shape;60;p12"/>
          <p:cNvSpPr txBox="1"/>
          <p:nvPr>
            <p:ph type="title"/>
          </p:nvPr>
        </p:nvSpPr>
        <p:spPr>
          <a:xfrm>
            <a:off x="629841" y="304272"/>
            <a:ext cx="7886700" cy="1104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2"/>
          <p:cNvSpPr txBox="1"/>
          <p:nvPr>
            <p:ph idx="1" type="body"/>
          </p:nvPr>
        </p:nvSpPr>
        <p:spPr>
          <a:xfrm>
            <a:off x="629842" y="1400969"/>
            <a:ext cx="3868200" cy="6867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12"/>
          <p:cNvSpPr txBox="1"/>
          <p:nvPr>
            <p:ph idx="2" type="body"/>
          </p:nvPr>
        </p:nvSpPr>
        <p:spPr>
          <a:xfrm>
            <a:off x="629842" y="2087563"/>
            <a:ext cx="3868200" cy="3070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2"/>
          <p:cNvSpPr txBox="1"/>
          <p:nvPr>
            <p:ph idx="3" type="body"/>
          </p:nvPr>
        </p:nvSpPr>
        <p:spPr>
          <a:xfrm>
            <a:off x="4629150" y="1400969"/>
            <a:ext cx="3887400" cy="6867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 name="Google Shape;64;p12"/>
          <p:cNvSpPr txBox="1"/>
          <p:nvPr>
            <p:ph idx="4" type="body"/>
          </p:nvPr>
        </p:nvSpPr>
        <p:spPr>
          <a:xfrm>
            <a:off x="4629150" y="2087563"/>
            <a:ext cx="3887400" cy="3070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2"/>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13"/>
          <p:cNvSpPr txBox="1"/>
          <p:nvPr>
            <p:ph type="title"/>
          </p:nvPr>
        </p:nvSpPr>
        <p:spPr>
          <a:xfrm>
            <a:off x="628650" y="304272"/>
            <a:ext cx="7886700" cy="1104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3"/>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3"/>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3"/>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3" name="Shape 73"/>
        <p:cNvGrpSpPr/>
        <p:nvPr/>
      </p:nvGrpSpPr>
      <p:grpSpPr>
        <a:xfrm>
          <a:off x="0" y="0"/>
          <a:ext cx="0" cy="0"/>
          <a:chOff x="0" y="0"/>
          <a:chExt cx="0" cy="0"/>
        </a:xfrm>
      </p:grpSpPr>
      <p:sp>
        <p:nvSpPr>
          <p:cNvPr id="74" name="Google Shape;74;p14"/>
          <p:cNvSpPr txBox="1"/>
          <p:nvPr>
            <p:ph type="title"/>
          </p:nvPr>
        </p:nvSpPr>
        <p:spPr>
          <a:xfrm>
            <a:off x="629841" y="381000"/>
            <a:ext cx="2949300" cy="1333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4"/>
          <p:cNvSpPr txBox="1"/>
          <p:nvPr>
            <p:ph idx="1" type="body"/>
          </p:nvPr>
        </p:nvSpPr>
        <p:spPr>
          <a:xfrm>
            <a:off x="3887391" y="822855"/>
            <a:ext cx="4629300" cy="4061400"/>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6" name="Google Shape;76;p14"/>
          <p:cNvSpPr txBox="1"/>
          <p:nvPr>
            <p:ph idx="2" type="body"/>
          </p:nvPr>
        </p:nvSpPr>
        <p:spPr>
          <a:xfrm>
            <a:off x="629841" y="1714500"/>
            <a:ext cx="2949300" cy="31764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14"/>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0" name="Shape 80"/>
        <p:cNvGrpSpPr/>
        <p:nvPr/>
      </p:nvGrpSpPr>
      <p:grpSpPr>
        <a:xfrm>
          <a:off x="0" y="0"/>
          <a:ext cx="0" cy="0"/>
          <a:chOff x="0" y="0"/>
          <a:chExt cx="0" cy="0"/>
        </a:xfrm>
      </p:grpSpPr>
      <p:sp>
        <p:nvSpPr>
          <p:cNvPr id="81" name="Google Shape;81;p15"/>
          <p:cNvSpPr txBox="1"/>
          <p:nvPr>
            <p:ph type="title"/>
          </p:nvPr>
        </p:nvSpPr>
        <p:spPr>
          <a:xfrm>
            <a:off x="629841" y="381000"/>
            <a:ext cx="2949300" cy="1333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5"/>
          <p:cNvSpPr/>
          <p:nvPr>
            <p:ph idx="2" type="pic"/>
          </p:nvPr>
        </p:nvSpPr>
        <p:spPr>
          <a:xfrm>
            <a:off x="3887391" y="822855"/>
            <a:ext cx="4629300" cy="4061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3" name="Google Shape;83;p15"/>
          <p:cNvSpPr txBox="1"/>
          <p:nvPr>
            <p:ph idx="1" type="body"/>
          </p:nvPr>
        </p:nvSpPr>
        <p:spPr>
          <a:xfrm>
            <a:off x="629841" y="1714500"/>
            <a:ext cx="2949300" cy="31764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4" name="Google Shape;84;p15"/>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5"/>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5"/>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16"/>
          <p:cNvSpPr txBox="1"/>
          <p:nvPr>
            <p:ph type="title"/>
          </p:nvPr>
        </p:nvSpPr>
        <p:spPr>
          <a:xfrm>
            <a:off x="628650" y="304272"/>
            <a:ext cx="7886700" cy="1104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6"/>
          <p:cNvSpPr txBox="1"/>
          <p:nvPr>
            <p:ph idx="1" type="body"/>
          </p:nvPr>
        </p:nvSpPr>
        <p:spPr>
          <a:xfrm rot="5400000">
            <a:off x="2758950" y="-608946"/>
            <a:ext cx="3626100"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16"/>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6"/>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6"/>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17"/>
          <p:cNvSpPr txBox="1"/>
          <p:nvPr>
            <p:ph type="title"/>
          </p:nvPr>
        </p:nvSpPr>
        <p:spPr>
          <a:xfrm rot="5400000">
            <a:off x="5107950" y="1740071"/>
            <a:ext cx="4843200" cy="197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7"/>
          <p:cNvSpPr txBox="1"/>
          <p:nvPr>
            <p:ph idx="1" type="body"/>
          </p:nvPr>
        </p:nvSpPr>
        <p:spPr>
          <a:xfrm rot="5400000">
            <a:off x="1107375" y="-174529"/>
            <a:ext cx="4843200" cy="5800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7"/>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7"/>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7"/>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99" name="Shape 99"/>
        <p:cNvGrpSpPr/>
        <p:nvPr/>
      </p:nvGrpSpPr>
      <p:grpSpPr>
        <a:xfrm>
          <a:off x="0" y="0"/>
          <a:ext cx="0" cy="0"/>
          <a:chOff x="0" y="0"/>
          <a:chExt cx="0" cy="0"/>
        </a:xfrm>
      </p:grpSpPr>
      <p:sp>
        <p:nvSpPr>
          <p:cNvPr id="100" name="Google Shape;100;p18"/>
          <p:cNvSpPr/>
          <p:nvPr>
            <p:ph idx="2" type="pic"/>
          </p:nvPr>
        </p:nvSpPr>
        <p:spPr>
          <a:xfrm>
            <a:off x="4318398" y="0"/>
            <a:ext cx="4825500" cy="5715000"/>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SzPts val="2800"/>
              <a:buFont typeface="Arial"/>
              <a:buChar char="•"/>
              <a:defRPr b="0" i="0" sz="2800" u="none" cap="none" strike="noStrike">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94472"/>
            <a:ext cx="8520600" cy="636300"/>
          </a:xfrm>
          <a:prstGeom prst="rect">
            <a:avLst/>
          </a:prstGeom>
        </p:spPr>
        <p:txBody>
          <a:bodyPr anchorCtr="0" anchor="ctr" bIns="45700" lIns="91425" spcFirstLastPara="1" rIns="91425" wrap="square" tIns="45700">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3" name="Google Shape;103;p19"/>
          <p:cNvSpPr txBox="1"/>
          <p:nvPr>
            <p:ph idx="1" type="body"/>
          </p:nvPr>
        </p:nvSpPr>
        <p:spPr>
          <a:xfrm>
            <a:off x="311700" y="1280528"/>
            <a:ext cx="8520600" cy="3795900"/>
          </a:xfrm>
          <a:prstGeom prst="rect">
            <a:avLst/>
          </a:prstGeom>
        </p:spPr>
        <p:txBody>
          <a:bodyPr anchorCtr="0" anchor="t" bIns="45700" lIns="91425" spcFirstLastPara="1" rIns="91425" wrap="square" tIns="45700">
            <a:noAutofit/>
          </a:bodyPr>
          <a:lstStyle>
            <a:lvl1pPr indent="-406400" lvl="0" marL="457200" rtl="0">
              <a:spcBef>
                <a:spcPts val="1000"/>
              </a:spcBef>
              <a:spcAft>
                <a:spcPts val="0"/>
              </a:spcAft>
              <a:buSzPts val="2800"/>
              <a:buChar char="•"/>
              <a:defRPr/>
            </a:lvl1pPr>
            <a:lvl2pPr indent="-381000" lvl="1" marL="914400" rtl="0">
              <a:spcBef>
                <a:spcPts val="500"/>
              </a:spcBef>
              <a:spcAft>
                <a:spcPts val="0"/>
              </a:spcAft>
              <a:buSzPts val="2400"/>
              <a:buChar char="•"/>
              <a:defRPr/>
            </a:lvl2pPr>
            <a:lvl3pPr indent="-355600" lvl="2" marL="1371600" rtl="0">
              <a:spcBef>
                <a:spcPts val="500"/>
              </a:spcBef>
              <a:spcAft>
                <a:spcPts val="0"/>
              </a:spcAft>
              <a:buSzPts val="2000"/>
              <a:buChar char="•"/>
              <a:defRPr/>
            </a:lvl3pPr>
            <a:lvl4pPr indent="-342900" lvl="3" marL="1828800" rtl="0">
              <a:spcBef>
                <a:spcPts val="500"/>
              </a:spcBef>
              <a:spcAft>
                <a:spcPts val="0"/>
              </a:spcAft>
              <a:buSzPts val="1800"/>
              <a:buChar char="•"/>
              <a:defRPr/>
            </a:lvl4pPr>
            <a:lvl5pPr indent="-342900" lvl="4" marL="2286000" rtl="0">
              <a:spcBef>
                <a:spcPts val="500"/>
              </a:spcBef>
              <a:spcAft>
                <a:spcPts val="0"/>
              </a:spcAft>
              <a:buSzPts val="18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104" name="Google Shape;104;p19"/>
          <p:cNvSpPr txBox="1"/>
          <p:nvPr>
            <p:ph idx="12" type="sldNum"/>
          </p:nvPr>
        </p:nvSpPr>
        <p:spPr>
          <a:xfrm>
            <a:off x="8472458" y="5181352"/>
            <a:ext cx="548700" cy="4374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9" name="Shape 109"/>
        <p:cNvGrpSpPr/>
        <p:nvPr/>
      </p:nvGrpSpPr>
      <p:grpSpPr>
        <a:xfrm>
          <a:off x="0" y="0"/>
          <a:ext cx="0" cy="0"/>
          <a:chOff x="0" y="0"/>
          <a:chExt cx="0" cy="0"/>
        </a:xfrm>
      </p:grpSpPr>
      <p:sp>
        <p:nvSpPr>
          <p:cNvPr id="110" name="Google Shape;110;p21"/>
          <p:cNvSpPr txBox="1"/>
          <p:nvPr>
            <p:ph type="ctrTitle"/>
          </p:nvPr>
        </p:nvSpPr>
        <p:spPr>
          <a:xfrm>
            <a:off x="311708" y="827306"/>
            <a:ext cx="8520600" cy="228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1" name="Google Shape;111;p21"/>
          <p:cNvSpPr txBox="1"/>
          <p:nvPr>
            <p:ph idx="1" type="subTitle"/>
          </p:nvPr>
        </p:nvSpPr>
        <p:spPr>
          <a:xfrm>
            <a:off x="311700" y="3149028"/>
            <a:ext cx="8520600" cy="8808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2" name="Google Shape;112;p21"/>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17" name="Shape 17"/>
        <p:cNvGrpSpPr/>
        <p:nvPr/>
      </p:nvGrpSpPr>
      <p:grpSpPr>
        <a:xfrm>
          <a:off x="0" y="0"/>
          <a:ext cx="0" cy="0"/>
          <a:chOff x="0" y="0"/>
          <a:chExt cx="0" cy="0"/>
        </a:xfrm>
      </p:grpSpPr>
      <p:sp>
        <p:nvSpPr>
          <p:cNvPr id="18" name="Google Shape;18;p3"/>
          <p:cNvSpPr/>
          <p:nvPr/>
        </p:nvSpPr>
        <p:spPr>
          <a:xfrm>
            <a:off x="-209551" y="1678053"/>
            <a:ext cx="9522273" cy="2411777"/>
          </a:xfrm>
          <a:custGeom>
            <a:rect b="b" l="l" r="r" t="t"/>
            <a:pathLst>
              <a:path extrusionOk="0" h="1692475" w="12208042">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9" name="Google Shape;19;p3"/>
          <p:cNvSpPr/>
          <p:nvPr/>
        </p:nvSpPr>
        <p:spPr>
          <a:xfrm rot="-203877">
            <a:off x="-330206" y="1972687"/>
            <a:ext cx="9794542" cy="1193269"/>
          </a:xfrm>
          <a:custGeom>
            <a:rect b="b" l="l" r="r" t="t"/>
            <a:pathLst>
              <a:path extrusionOk="0" h="815833" w="12221654">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cap="flat" cmpd="sng" w="209550">
            <a:solidFill>
              <a:srgbClr val="B6B4DD">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20" name="Google Shape;20;p3"/>
          <p:cNvSpPr/>
          <p:nvPr/>
        </p:nvSpPr>
        <p:spPr>
          <a:xfrm rot="42836">
            <a:off x="-322042" y="2160935"/>
            <a:ext cx="9767177" cy="1226314"/>
          </a:xfrm>
          <a:custGeom>
            <a:rect b="b" l="l" r="r" t="t"/>
            <a:pathLst>
              <a:path extrusionOk="0" h="836899" w="12169992">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cap="flat" cmpd="sng" w="209550">
            <a:solidFill>
              <a:srgbClr val="B4CCD3">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21" name="Google Shape;21;p3"/>
          <p:cNvSpPr/>
          <p:nvPr>
            <p:ph idx="2" type="pic"/>
          </p:nvPr>
        </p:nvSpPr>
        <p:spPr>
          <a:xfrm>
            <a:off x="736999" y="1840415"/>
            <a:ext cx="2430900" cy="2037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SzPts val="2800"/>
              <a:buFont typeface="Arial"/>
              <a:buChar char="•"/>
              <a:defRPr b="0" i="0" sz="2800" u="none" cap="none" strike="noStrike">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3"/>
          <p:cNvSpPr/>
          <p:nvPr>
            <p:ph idx="3" type="pic"/>
          </p:nvPr>
        </p:nvSpPr>
        <p:spPr>
          <a:xfrm>
            <a:off x="3356588" y="1839854"/>
            <a:ext cx="2430900" cy="2037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SzPts val="2800"/>
              <a:buFont typeface="Arial"/>
              <a:buChar char="•"/>
              <a:defRPr b="0" i="0" sz="2800" u="none" cap="none" strike="noStrike">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3"/>
          <p:cNvSpPr/>
          <p:nvPr>
            <p:ph idx="4" type="pic"/>
          </p:nvPr>
        </p:nvSpPr>
        <p:spPr>
          <a:xfrm>
            <a:off x="5975600" y="1839854"/>
            <a:ext cx="2430900" cy="2037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SzPts val="2800"/>
              <a:buFont typeface="Arial"/>
              <a:buChar char="•"/>
              <a:defRPr b="0" i="0" sz="2800" u="none" cap="none" strike="noStrike">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9"/>
                                        </p:tgtEl>
                                        <p:attrNameLst>
                                          <p:attrName>style.visibility</p:attrName>
                                        </p:attrNameLst>
                                      </p:cBhvr>
                                      <p:to>
                                        <p:strVal val="visible"/>
                                      </p:to>
                                    </p:set>
                                    <p:animEffect filter="fade" transition="in">
                                      <p:cBhvr>
                                        <p:cTn dur="1400"/>
                                        <p:tgtEl>
                                          <p:spTgt spid="19"/>
                                        </p:tgtEl>
                                      </p:cBhvr>
                                    </p:animEffect>
                                  </p:childTnLst>
                                </p:cTn>
                              </p:par>
                              <p:par>
                                <p:cTn fill="hold" nodeType="withEffect" presetClass="entr" presetID="10" presetSubtype="0">
                                  <p:stCondLst>
                                    <p:cond delay="500"/>
                                  </p:stCondLst>
                                  <p:childTnLst>
                                    <p:set>
                                      <p:cBhvr>
                                        <p:cTn dur="1" fill="hold">
                                          <p:stCondLst>
                                            <p:cond delay="0"/>
                                          </p:stCondLst>
                                        </p:cTn>
                                        <p:tgtEl>
                                          <p:spTgt spid="20"/>
                                        </p:tgtEl>
                                        <p:attrNameLst>
                                          <p:attrName>style.visibility</p:attrName>
                                        </p:attrNameLst>
                                      </p:cBhvr>
                                      <p:to>
                                        <p:strVal val="visible"/>
                                      </p:to>
                                    </p:set>
                                    <p:animEffect filter="fade" transition="in">
                                      <p:cBhvr>
                                        <p:cTn dur="1400"/>
                                        <p:tgtEl>
                                          <p:spTgt spid="20"/>
                                        </p:tgtEl>
                                      </p:cBhvr>
                                    </p:animEffect>
                                  </p:childTnLst>
                                </p:cTn>
                              </p:par>
                              <p:par>
                                <p:cTn fill="hold" nodeType="withEffect" presetClass="entr" presetID="10" presetSubtype="0">
                                  <p:stCondLst>
                                    <p:cond delay="500"/>
                                  </p:stCondLst>
                                  <p:childTnLst>
                                    <p:set>
                                      <p:cBhvr>
                                        <p:cTn dur="1" fill="hold">
                                          <p:stCondLst>
                                            <p:cond delay="0"/>
                                          </p:stCondLst>
                                        </p:cTn>
                                        <p:tgtEl>
                                          <p:spTgt spid="18"/>
                                        </p:tgtEl>
                                        <p:attrNameLst>
                                          <p:attrName>style.visibility</p:attrName>
                                        </p:attrNameLst>
                                      </p:cBhvr>
                                      <p:to>
                                        <p:strVal val="visible"/>
                                      </p:to>
                                    </p:set>
                                    <p:animEffect filter="fade" transition="in">
                                      <p:cBhvr>
                                        <p:cTn dur="1500"/>
                                        <p:tgtEl>
                                          <p:spTgt spid="18"/>
                                        </p:tgtEl>
                                      </p:cBhvr>
                                    </p:animEffect>
                                  </p:childTnLst>
                                </p:cTn>
                              </p:par>
                              <p:par>
                                <p:cTn fill="hold" nodeType="withEffect" presetClass="entr" presetID="10" presetSubtype="0">
                                  <p:stCondLst>
                                    <p:cond delay="2900"/>
                                  </p:stCondLst>
                                  <p:childTnLst>
                                    <p:set>
                                      <p:cBhvr>
                                        <p:cTn dur="1" fill="hold">
                                          <p:stCondLst>
                                            <p:cond delay="0"/>
                                          </p:stCondLst>
                                        </p:cTn>
                                        <p:tgtEl>
                                          <p:spTgt spid="21"/>
                                        </p:tgtEl>
                                        <p:attrNameLst>
                                          <p:attrName>style.visibility</p:attrName>
                                        </p:attrNameLst>
                                      </p:cBhvr>
                                      <p:to>
                                        <p:strVal val="visible"/>
                                      </p:to>
                                    </p:set>
                                    <p:animEffect filter="fade" transition="in">
                                      <p:cBhvr>
                                        <p:cTn dur="500"/>
                                        <p:tgtEl>
                                          <p:spTgt spid="21"/>
                                        </p:tgtEl>
                                      </p:cBhvr>
                                    </p:animEffect>
                                  </p:childTnLst>
                                </p:cTn>
                              </p:par>
                              <p:par>
                                <p:cTn fill="hold" nodeType="withEffect" presetClass="entr" presetID="10" presetSubtype="0">
                                  <p:stCondLst>
                                    <p:cond delay="3400"/>
                                  </p:stCondLst>
                                  <p:childTnLst>
                                    <p:set>
                                      <p:cBhvr>
                                        <p:cTn dur="1" fill="hold">
                                          <p:stCondLst>
                                            <p:cond delay="0"/>
                                          </p:stCondLst>
                                        </p:cTn>
                                        <p:tgtEl>
                                          <p:spTgt spid="22"/>
                                        </p:tgtEl>
                                        <p:attrNameLst>
                                          <p:attrName>style.visibility</p:attrName>
                                        </p:attrNameLst>
                                      </p:cBhvr>
                                      <p:to>
                                        <p:strVal val="visible"/>
                                      </p:to>
                                    </p:set>
                                    <p:animEffect filter="fade" transition="in">
                                      <p:cBhvr>
                                        <p:cTn dur="500"/>
                                        <p:tgtEl>
                                          <p:spTgt spid="22"/>
                                        </p:tgtEl>
                                      </p:cBhvr>
                                    </p:animEffect>
                                  </p:childTnLst>
                                </p:cTn>
                              </p:par>
                              <p:par>
                                <p:cTn fill="hold" nodeType="withEffect" presetClass="entr" presetID="10" presetSubtype="0">
                                  <p:stCondLst>
                                    <p:cond delay="3900"/>
                                  </p:stCondLst>
                                  <p:childTnLst>
                                    <p:set>
                                      <p:cBhvr>
                                        <p:cTn dur="1" fill="hold">
                                          <p:stCondLst>
                                            <p:cond delay="0"/>
                                          </p:stCondLst>
                                        </p:cTn>
                                        <p:tgtEl>
                                          <p:spTgt spid="23"/>
                                        </p:tgtEl>
                                        <p:attrNameLst>
                                          <p:attrName>style.visibility</p:attrName>
                                        </p:attrNameLst>
                                      </p:cBhvr>
                                      <p:to>
                                        <p:strVal val="visible"/>
                                      </p:to>
                                    </p:set>
                                    <p:animEffect filter="fade" transition="in">
                                      <p:cBhvr>
                                        <p:cTn dur="500"/>
                                        <p:tgtEl>
                                          <p:spTgt spid="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389833"/>
            <a:ext cx="8520600" cy="935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15" name="Google Shape;115;p22"/>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6" name="Shape 116"/>
        <p:cNvGrpSpPr/>
        <p:nvPr/>
      </p:nvGrpSpPr>
      <p:grpSpPr>
        <a:xfrm>
          <a:off x="0" y="0"/>
          <a:ext cx="0" cy="0"/>
          <a:chOff x="0" y="0"/>
          <a:chExt cx="0" cy="0"/>
        </a:xfrm>
      </p:grpSpPr>
      <p:sp>
        <p:nvSpPr>
          <p:cNvPr id="117" name="Google Shape;117;p23"/>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8" name="Google Shape;118;p23"/>
          <p:cNvSpPr txBox="1"/>
          <p:nvPr>
            <p:ph idx="1" type="body"/>
          </p:nvPr>
        </p:nvSpPr>
        <p:spPr>
          <a:xfrm>
            <a:off x="311700" y="1280528"/>
            <a:ext cx="8520600" cy="3795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19" name="Google Shape;119;p23"/>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0" name="Shape 120"/>
        <p:cNvGrpSpPr/>
        <p:nvPr/>
      </p:nvGrpSpPr>
      <p:grpSpPr>
        <a:xfrm>
          <a:off x="0" y="0"/>
          <a:ext cx="0" cy="0"/>
          <a:chOff x="0" y="0"/>
          <a:chExt cx="0" cy="0"/>
        </a:xfrm>
      </p:grpSpPr>
      <p:sp>
        <p:nvSpPr>
          <p:cNvPr id="121" name="Google Shape;121;p24"/>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2" name="Google Shape;122;p24"/>
          <p:cNvSpPr txBox="1"/>
          <p:nvPr>
            <p:ph idx="1" type="body"/>
          </p:nvPr>
        </p:nvSpPr>
        <p:spPr>
          <a:xfrm>
            <a:off x="311700" y="1280528"/>
            <a:ext cx="3999900" cy="3795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23" name="Google Shape;123;p24"/>
          <p:cNvSpPr txBox="1"/>
          <p:nvPr>
            <p:ph idx="2" type="body"/>
          </p:nvPr>
        </p:nvSpPr>
        <p:spPr>
          <a:xfrm>
            <a:off x="4832400" y="1280528"/>
            <a:ext cx="3999900" cy="3795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24" name="Google Shape;124;p24"/>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7" name="Google Shape;127;p25"/>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8" name="Shape 128"/>
        <p:cNvGrpSpPr/>
        <p:nvPr/>
      </p:nvGrpSpPr>
      <p:grpSpPr>
        <a:xfrm>
          <a:off x="0" y="0"/>
          <a:ext cx="0" cy="0"/>
          <a:chOff x="0" y="0"/>
          <a:chExt cx="0" cy="0"/>
        </a:xfrm>
      </p:grpSpPr>
      <p:sp>
        <p:nvSpPr>
          <p:cNvPr id="129" name="Google Shape;129;p26"/>
          <p:cNvSpPr txBox="1"/>
          <p:nvPr>
            <p:ph type="title"/>
          </p:nvPr>
        </p:nvSpPr>
        <p:spPr>
          <a:xfrm>
            <a:off x="311700" y="617333"/>
            <a:ext cx="2808000" cy="839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30" name="Google Shape;130;p26"/>
          <p:cNvSpPr txBox="1"/>
          <p:nvPr>
            <p:ph idx="1" type="body"/>
          </p:nvPr>
        </p:nvSpPr>
        <p:spPr>
          <a:xfrm>
            <a:off x="311700" y="1544000"/>
            <a:ext cx="2808000" cy="3532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31" name="Google Shape;131;p26"/>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2" name="Shape 132"/>
        <p:cNvGrpSpPr/>
        <p:nvPr/>
      </p:nvGrpSpPr>
      <p:grpSpPr>
        <a:xfrm>
          <a:off x="0" y="0"/>
          <a:ext cx="0" cy="0"/>
          <a:chOff x="0" y="0"/>
          <a:chExt cx="0" cy="0"/>
        </a:xfrm>
      </p:grpSpPr>
      <p:sp>
        <p:nvSpPr>
          <p:cNvPr id="133" name="Google Shape;133;p27"/>
          <p:cNvSpPr txBox="1"/>
          <p:nvPr>
            <p:ph type="title"/>
          </p:nvPr>
        </p:nvSpPr>
        <p:spPr>
          <a:xfrm>
            <a:off x="490250" y="500167"/>
            <a:ext cx="6367800" cy="4545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4" name="Google Shape;134;p27"/>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5" name="Shape 135"/>
        <p:cNvGrpSpPr/>
        <p:nvPr/>
      </p:nvGrpSpPr>
      <p:grpSpPr>
        <a:xfrm>
          <a:off x="0" y="0"/>
          <a:ext cx="0" cy="0"/>
          <a:chOff x="0" y="0"/>
          <a:chExt cx="0" cy="0"/>
        </a:xfrm>
      </p:grpSpPr>
      <p:sp>
        <p:nvSpPr>
          <p:cNvPr id="136" name="Google Shape;136;p28"/>
          <p:cNvSpPr/>
          <p:nvPr/>
        </p:nvSpPr>
        <p:spPr>
          <a:xfrm>
            <a:off x="4572000" y="-139"/>
            <a:ext cx="4572000" cy="571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8"/>
          <p:cNvSpPr txBox="1"/>
          <p:nvPr>
            <p:ph type="title"/>
          </p:nvPr>
        </p:nvSpPr>
        <p:spPr>
          <a:xfrm>
            <a:off x="265500" y="1370194"/>
            <a:ext cx="4045200" cy="164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38" name="Google Shape;138;p28"/>
          <p:cNvSpPr txBox="1"/>
          <p:nvPr>
            <p:ph idx="1" type="subTitle"/>
          </p:nvPr>
        </p:nvSpPr>
        <p:spPr>
          <a:xfrm>
            <a:off x="265500" y="3114528"/>
            <a:ext cx="4045200" cy="1372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9" name="Google Shape;139;p28"/>
          <p:cNvSpPr txBox="1"/>
          <p:nvPr>
            <p:ph idx="2" type="body"/>
          </p:nvPr>
        </p:nvSpPr>
        <p:spPr>
          <a:xfrm>
            <a:off x="4939500" y="804528"/>
            <a:ext cx="3837000" cy="41058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40" name="Google Shape;140;p28"/>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1" name="Shape 141"/>
        <p:cNvGrpSpPr/>
        <p:nvPr/>
      </p:nvGrpSpPr>
      <p:grpSpPr>
        <a:xfrm>
          <a:off x="0" y="0"/>
          <a:ext cx="0" cy="0"/>
          <a:chOff x="0" y="0"/>
          <a:chExt cx="0" cy="0"/>
        </a:xfrm>
      </p:grpSpPr>
      <p:sp>
        <p:nvSpPr>
          <p:cNvPr id="142" name="Google Shape;142;p29"/>
          <p:cNvSpPr txBox="1"/>
          <p:nvPr>
            <p:ph idx="1" type="body"/>
          </p:nvPr>
        </p:nvSpPr>
        <p:spPr>
          <a:xfrm>
            <a:off x="311700" y="4700639"/>
            <a:ext cx="5998800" cy="6723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43" name="Google Shape;143;p29"/>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4" name="Shape 144"/>
        <p:cNvGrpSpPr/>
        <p:nvPr/>
      </p:nvGrpSpPr>
      <p:grpSpPr>
        <a:xfrm>
          <a:off x="0" y="0"/>
          <a:ext cx="0" cy="0"/>
          <a:chOff x="0" y="0"/>
          <a:chExt cx="0" cy="0"/>
        </a:xfrm>
      </p:grpSpPr>
      <p:sp>
        <p:nvSpPr>
          <p:cNvPr id="145" name="Google Shape;145;p30"/>
          <p:cNvSpPr txBox="1"/>
          <p:nvPr>
            <p:ph hasCustomPrompt="1" type="title"/>
          </p:nvPr>
        </p:nvSpPr>
        <p:spPr>
          <a:xfrm>
            <a:off x="311700" y="1229028"/>
            <a:ext cx="8520600" cy="2181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46" name="Google Shape;146;p30"/>
          <p:cNvSpPr txBox="1"/>
          <p:nvPr>
            <p:ph idx="1" type="body"/>
          </p:nvPr>
        </p:nvSpPr>
        <p:spPr>
          <a:xfrm>
            <a:off x="311700" y="3502472"/>
            <a:ext cx="8520600" cy="14454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47" name="Google Shape;147;p30"/>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8" name="Shape 148"/>
        <p:cNvGrpSpPr/>
        <p:nvPr/>
      </p:nvGrpSpPr>
      <p:grpSpPr>
        <a:xfrm>
          <a:off x="0" y="0"/>
          <a:ext cx="0" cy="0"/>
          <a:chOff x="0" y="0"/>
          <a:chExt cx="0" cy="0"/>
        </a:xfrm>
      </p:grpSpPr>
      <p:sp>
        <p:nvSpPr>
          <p:cNvPr id="149" name="Google Shape;149;p31"/>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 name="Shape 24"/>
        <p:cNvGrpSpPr/>
        <p:nvPr/>
      </p:nvGrpSpPr>
      <p:grpSpPr>
        <a:xfrm>
          <a:off x="0" y="0"/>
          <a:ext cx="0" cy="0"/>
          <a:chOff x="0" y="0"/>
          <a:chExt cx="0" cy="0"/>
        </a:xfrm>
      </p:grpSpPr>
      <p:sp>
        <p:nvSpPr>
          <p:cNvPr id="25" name="Google Shape;25;p4"/>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8" name="Shape 28"/>
        <p:cNvGrpSpPr/>
        <p:nvPr/>
      </p:nvGrpSpPr>
      <p:grpSpPr>
        <a:xfrm>
          <a:off x="0" y="0"/>
          <a:ext cx="0" cy="0"/>
          <a:chOff x="0" y="0"/>
          <a:chExt cx="0" cy="0"/>
        </a:xfrm>
      </p:grpSpPr>
      <p:sp>
        <p:nvSpPr>
          <p:cNvPr id="29" name="Google Shape;29;p5"/>
          <p:cNvSpPr/>
          <p:nvPr>
            <p:ph idx="2" type="pic"/>
          </p:nvPr>
        </p:nvSpPr>
        <p:spPr>
          <a:xfrm>
            <a:off x="0" y="3316552"/>
            <a:ext cx="9144000" cy="2398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400"/>
                                  </p:stCondLst>
                                  <p:childTnLst>
                                    <p:set>
                                      <p:cBhvr>
                                        <p:cTn dur="1" fill="hold">
                                          <p:stCondLst>
                                            <p:cond delay="0"/>
                                          </p:stCondLst>
                                        </p:cTn>
                                        <p:tgtEl>
                                          <p:spTgt spid="29"/>
                                        </p:tgtEl>
                                        <p:attrNameLst>
                                          <p:attrName>style.visibility</p:attrName>
                                        </p:attrNameLst>
                                      </p:cBhvr>
                                      <p:to>
                                        <p:strVal val="visible"/>
                                      </p:to>
                                    </p:set>
                                    <p:animEffect filter="fade" transition="in">
                                      <p:cBhvr>
                                        <p:cTn dur="500"/>
                                        <p:tgtEl>
                                          <p:spTgt spid="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30" name="Shape 30"/>
        <p:cNvGrpSpPr/>
        <p:nvPr/>
      </p:nvGrpSpPr>
      <p:grpSpPr>
        <a:xfrm>
          <a:off x="0" y="0"/>
          <a:ext cx="0" cy="0"/>
          <a:chOff x="0" y="0"/>
          <a:chExt cx="0" cy="0"/>
        </a:xfrm>
      </p:grpSpPr>
      <p:sp>
        <p:nvSpPr>
          <p:cNvPr id="31" name="Google Shape;31;p6"/>
          <p:cNvSpPr/>
          <p:nvPr>
            <p:ph idx="2" type="pic"/>
          </p:nvPr>
        </p:nvSpPr>
        <p:spPr>
          <a:xfrm>
            <a:off x="4165600" y="0"/>
            <a:ext cx="4978500" cy="5715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400"/>
                                  </p:stCondLst>
                                  <p:childTnLst>
                                    <p:set>
                                      <p:cBhvr>
                                        <p:cTn dur="1" fill="hold">
                                          <p:stCondLst>
                                            <p:cond delay="0"/>
                                          </p:stCondLst>
                                        </p:cTn>
                                        <p:tgtEl>
                                          <p:spTgt spid="31"/>
                                        </p:tgtEl>
                                        <p:attrNameLst>
                                          <p:attrName>style.visibility</p:attrName>
                                        </p:attrNameLst>
                                      </p:cBhvr>
                                      <p:to>
                                        <p:strVal val="visible"/>
                                      </p:to>
                                    </p:set>
                                    <p:animEffect filter="fade" transition="in">
                                      <p:cBhvr>
                                        <p:cTn dur="500"/>
                                        <p:tgtEl>
                                          <p:spTgt spid="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2" name="Shape 32"/>
        <p:cNvGrpSpPr/>
        <p:nvPr/>
      </p:nvGrpSpPr>
      <p:grpSpPr>
        <a:xfrm>
          <a:off x="0" y="0"/>
          <a:ext cx="0" cy="0"/>
          <a:chOff x="0" y="0"/>
          <a:chExt cx="0" cy="0"/>
        </a:xfrm>
      </p:grpSpPr>
      <p:sp>
        <p:nvSpPr>
          <p:cNvPr id="33" name="Google Shape;33;p7"/>
          <p:cNvSpPr/>
          <p:nvPr>
            <p:ph idx="2" type="pic"/>
          </p:nvPr>
        </p:nvSpPr>
        <p:spPr>
          <a:xfrm>
            <a:off x="0" y="0"/>
            <a:ext cx="9144000" cy="2398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400"/>
                                  </p:stCondLst>
                                  <p:childTnLst>
                                    <p:set>
                                      <p:cBhvr>
                                        <p:cTn dur="1" fill="hold">
                                          <p:stCondLst>
                                            <p:cond delay="0"/>
                                          </p:stCondLst>
                                        </p:cTn>
                                        <p:tgtEl>
                                          <p:spTgt spid="33"/>
                                        </p:tgtEl>
                                        <p:attrNameLst>
                                          <p:attrName>style.visibility</p:attrName>
                                        </p:attrNameLst>
                                      </p:cBhvr>
                                      <p:to>
                                        <p:strVal val="visible"/>
                                      </p:to>
                                    </p:set>
                                    <p:animEffect filter="fade" transition="in">
                                      <p:cBhvr>
                                        <p:cTn dur="5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 name="Shape 34"/>
        <p:cNvGrpSpPr/>
        <p:nvPr/>
      </p:nvGrpSpPr>
      <p:grpSpPr>
        <a:xfrm>
          <a:off x="0" y="0"/>
          <a:ext cx="0" cy="0"/>
          <a:chOff x="0" y="0"/>
          <a:chExt cx="0" cy="0"/>
        </a:xfrm>
      </p:grpSpPr>
      <p:sp>
        <p:nvSpPr>
          <p:cNvPr id="35" name="Google Shape;35;p8"/>
          <p:cNvSpPr txBox="1"/>
          <p:nvPr>
            <p:ph type="ctrTitle"/>
          </p:nvPr>
        </p:nvSpPr>
        <p:spPr>
          <a:xfrm>
            <a:off x="685800" y="935302"/>
            <a:ext cx="7772400" cy="1989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8"/>
          <p:cNvSpPr txBox="1"/>
          <p:nvPr>
            <p:ph idx="1" type="subTitle"/>
          </p:nvPr>
        </p:nvSpPr>
        <p:spPr>
          <a:xfrm>
            <a:off x="1143000" y="3001698"/>
            <a:ext cx="6858000" cy="1379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7" name="Google Shape;37;p8"/>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8"/>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8"/>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sp>
        <p:nvSpPr>
          <p:cNvPr id="41" name="Google Shape;41;p9"/>
          <p:cNvSpPr txBox="1"/>
          <p:nvPr>
            <p:ph type="title"/>
          </p:nvPr>
        </p:nvSpPr>
        <p:spPr>
          <a:xfrm>
            <a:off x="628650" y="304272"/>
            <a:ext cx="7886700" cy="1104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9"/>
          <p:cNvSpPr txBox="1"/>
          <p:nvPr>
            <p:ph idx="1" type="body"/>
          </p:nvPr>
        </p:nvSpPr>
        <p:spPr>
          <a:xfrm>
            <a:off x="628650" y="1521354"/>
            <a:ext cx="7886700" cy="36261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9"/>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9"/>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9"/>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p10"/>
          <p:cNvSpPr txBox="1"/>
          <p:nvPr>
            <p:ph type="title"/>
          </p:nvPr>
        </p:nvSpPr>
        <p:spPr>
          <a:xfrm>
            <a:off x="623888" y="1424783"/>
            <a:ext cx="7886700" cy="2377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0"/>
          <p:cNvSpPr txBox="1"/>
          <p:nvPr>
            <p:ph idx="1" type="body"/>
          </p:nvPr>
        </p:nvSpPr>
        <p:spPr>
          <a:xfrm>
            <a:off x="623888" y="3824553"/>
            <a:ext cx="7886700" cy="1250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9" name="Google Shape;49;p10"/>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0"/>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0"/>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2" Type="http://schemas.openxmlformats.org/officeDocument/2006/relationships/theme" Target="../theme/theme3.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04272"/>
            <a:ext cx="7886700" cy="11046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521354"/>
            <a:ext cx="7886700" cy="36261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5296959"/>
            <a:ext cx="2057400" cy="304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5296959"/>
            <a:ext cx="3086100" cy="3042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5296959"/>
            <a:ext cx="2057400" cy="3042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02">
          <p15:clr>
            <a:srgbClr val="F26B43"/>
          </p15:clr>
        </p15:guide>
        <p15:guide id="2" pos="397">
          <p15:clr>
            <a:srgbClr val="F26B43"/>
          </p15:clr>
        </p15:guide>
        <p15:guide id="3" pos="53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94472"/>
            <a:ext cx="8520600" cy="6363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07" name="Google Shape;107;p20"/>
          <p:cNvSpPr txBox="1"/>
          <p:nvPr>
            <p:ph idx="1" type="body"/>
          </p:nvPr>
        </p:nvSpPr>
        <p:spPr>
          <a:xfrm>
            <a:off x="311700" y="1280528"/>
            <a:ext cx="8520600" cy="3795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108" name="Google Shape;108;p20"/>
          <p:cNvSpPr txBox="1"/>
          <p:nvPr>
            <p:ph idx="12" type="sldNum"/>
          </p:nvPr>
        </p:nvSpPr>
        <p:spPr>
          <a:xfrm>
            <a:off x="8472458" y="5181352"/>
            <a:ext cx="548700" cy="4374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hyperlink" Target="https://tinyurl.com/285ccbga" TargetMode="External"/><Relationship Id="rId5" Type="http://schemas.openxmlformats.org/officeDocument/2006/relationships/hyperlink" Target="https://drive.google.com/file/d/1hBiodu8jkuJwWMDivjVShbq8cnKZnyJU/view?usp=drive_link" TargetMode="External"/><Relationship Id="rId6" Type="http://schemas.openxmlformats.org/officeDocument/2006/relationships/hyperlink" Target="https://drive.google.com/file/d/1hBiodu8jkuJwWMDivjVShbq8cnKZnyJU/view?usp=drive_link" TargetMode="External"/><Relationship Id="rId7" Type="http://schemas.openxmlformats.org/officeDocument/2006/relationships/image" Target="../media/image11.png"/><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hyperlink" Target="http://edudata.fldoe.org" TargetMode="External"/><Relationship Id="rId4" Type="http://schemas.openxmlformats.org/officeDocument/2006/relationships/hyperlink" Target="http://edudata.fldoe.org" TargetMode="External"/><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title1.org" TargetMode="External"/><Relationship Id="rId4" Type="http://schemas.openxmlformats.org/officeDocument/2006/relationships/hyperlink" Target="http://title1.org" TargetMode="External"/><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hyperlink" Target="https://www.escambiaschools.org/whs" TargetMode="External"/><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2"/>
          <p:cNvSpPr/>
          <p:nvPr/>
        </p:nvSpPr>
        <p:spPr>
          <a:xfrm>
            <a:off x="0" y="5551045"/>
            <a:ext cx="9144000" cy="164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56" name="Google Shape;156;p32"/>
          <p:cNvSpPr/>
          <p:nvPr/>
        </p:nvSpPr>
        <p:spPr>
          <a:xfrm>
            <a:off x="4572000" y="5551967"/>
            <a:ext cx="4572000" cy="157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57" name="Google Shape;157;p32"/>
          <p:cNvSpPr txBox="1"/>
          <p:nvPr/>
        </p:nvSpPr>
        <p:spPr>
          <a:xfrm>
            <a:off x="154325" y="4170540"/>
            <a:ext cx="6805800" cy="1380600"/>
          </a:xfrm>
          <a:prstGeom prst="rect">
            <a:avLst/>
          </a:prstGeom>
          <a:noFill/>
          <a:ln>
            <a:noFill/>
          </a:ln>
        </p:spPr>
        <p:txBody>
          <a:bodyPr anchorCtr="0" anchor="ctr" bIns="0" lIns="0" spcFirstLastPara="1" rIns="0" wrap="square" tIns="0">
            <a:noAutofit/>
          </a:bodyPr>
          <a:lstStyle/>
          <a:p>
            <a:pPr indent="0" lvl="0" marL="0" marR="0" rtl="0" algn="l">
              <a:lnSpc>
                <a:spcPct val="66844"/>
              </a:lnSpc>
              <a:spcBef>
                <a:spcPts val="0"/>
              </a:spcBef>
              <a:spcAft>
                <a:spcPts val="0"/>
              </a:spcAft>
              <a:buNone/>
            </a:pPr>
            <a:r>
              <a:rPr lang="en-US" sz="5610">
                <a:solidFill>
                  <a:srgbClr val="292733"/>
                </a:solidFill>
                <a:latin typeface="Calibri"/>
                <a:ea typeface="Calibri"/>
                <a:cs typeface="Calibri"/>
                <a:sym typeface="Calibri"/>
              </a:rPr>
              <a:t>Annual Title I Meeting</a:t>
            </a:r>
            <a:endParaRPr sz="5610">
              <a:solidFill>
                <a:srgbClr val="292733"/>
              </a:solidFill>
              <a:latin typeface="Calibri"/>
              <a:ea typeface="Calibri"/>
              <a:cs typeface="Calibri"/>
              <a:sym typeface="Calibri"/>
            </a:endParaRPr>
          </a:p>
          <a:p>
            <a:pPr indent="0" lvl="0" marL="0" marR="0" rtl="0" algn="l">
              <a:lnSpc>
                <a:spcPct val="66844"/>
              </a:lnSpc>
              <a:spcBef>
                <a:spcPts val="0"/>
              </a:spcBef>
              <a:spcAft>
                <a:spcPts val="0"/>
              </a:spcAft>
              <a:buNone/>
            </a:pPr>
            <a:r>
              <a:rPr lang="en-US" sz="4110">
                <a:solidFill>
                  <a:srgbClr val="292733"/>
                </a:solidFill>
                <a:latin typeface="Calibri"/>
                <a:ea typeface="Calibri"/>
                <a:cs typeface="Calibri"/>
                <a:sym typeface="Calibri"/>
              </a:rPr>
              <a:t>2024-2025</a:t>
            </a:r>
            <a:endParaRPr sz="4110">
              <a:solidFill>
                <a:srgbClr val="292733"/>
              </a:solidFill>
              <a:latin typeface="Calibri"/>
              <a:ea typeface="Calibri"/>
              <a:cs typeface="Calibri"/>
              <a:sym typeface="Calibri"/>
            </a:endParaRPr>
          </a:p>
          <a:p>
            <a:pPr indent="0" lvl="0" marL="0" marR="0" rtl="0" algn="l">
              <a:lnSpc>
                <a:spcPct val="66844"/>
              </a:lnSpc>
              <a:spcBef>
                <a:spcPts val="0"/>
              </a:spcBef>
              <a:spcAft>
                <a:spcPts val="0"/>
              </a:spcAft>
              <a:buNone/>
            </a:pPr>
            <a:r>
              <a:rPr lang="en-US" sz="2500">
                <a:solidFill>
                  <a:srgbClr val="292733"/>
                </a:solidFill>
                <a:latin typeface="Calibri"/>
                <a:ea typeface="Calibri"/>
                <a:cs typeface="Calibri"/>
                <a:sym typeface="Calibri"/>
              </a:rPr>
              <a:t>Escambia County School District</a:t>
            </a:r>
            <a:endParaRPr sz="2500">
              <a:solidFill>
                <a:srgbClr val="292733"/>
              </a:solidFill>
              <a:latin typeface="Calibri"/>
              <a:ea typeface="Calibri"/>
              <a:cs typeface="Calibri"/>
              <a:sym typeface="Calibri"/>
            </a:endParaRPr>
          </a:p>
        </p:txBody>
      </p:sp>
      <p:sp>
        <p:nvSpPr>
          <p:cNvPr id="158" name="Google Shape;158;p32"/>
          <p:cNvSpPr/>
          <p:nvPr/>
        </p:nvSpPr>
        <p:spPr>
          <a:xfrm flipH="1" rot="5646895">
            <a:off x="4616580" y="-2220342"/>
            <a:ext cx="2471254" cy="7041897"/>
          </a:xfrm>
          <a:custGeom>
            <a:rect b="b" l="l" r="r" t="t"/>
            <a:pathLst>
              <a:path extrusionOk="0" h="5812608" w="3546595">
                <a:moveTo>
                  <a:pt x="1733463" y="0"/>
                </a:moveTo>
                <a:lnTo>
                  <a:pt x="3546595" y="134785"/>
                </a:lnTo>
                <a:cubicBezTo>
                  <a:pt x="2179202" y="1008118"/>
                  <a:pt x="-452765" y="1981259"/>
                  <a:pt x="869193" y="5812608"/>
                </a:cubicBezTo>
                <a:cubicBezTo>
                  <a:pt x="-158367" y="3912150"/>
                  <a:pt x="-176048" y="1009316"/>
                  <a:pt x="305716" y="24063"/>
                </a:cubicBezTo>
                <a:lnTo>
                  <a:pt x="1733463" y="0"/>
                </a:lnTo>
                <a:close/>
              </a:path>
            </a:pathLst>
          </a:custGeom>
          <a:solidFill>
            <a:srgbClr val="B7B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59" name="Google Shape;159;p32"/>
          <p:cNvSpPr/>
          <p:nvPr/>
        </p:nvSpPr>
        <p:spPr>
          <a:xfrm rot="-4636905">
            <a:off x="3334948" y="-2523351"/>
            <a:ext cx="2101521" cy="9532508"/>
          </a:xfrm>
          <a:custGeom>
            <a:rect b="b" l="l" r="r" t="t"/>
            <a:pathLst>
              <a:path extrusionOk="0" h="7313978" w="2847165">
                <a:moveTo>
                  <a:pt x="1711346" y="63074"/>
                </a:moveTo>
                <a:cubicBezTo>
                  <a:pt x="1860061" y="67582"/>
                  <a:pt x="2117861" y="0"/>
                  <a:pt x="2475132" y="0"/>
                </a:cubicBezTo>
                <a:cubicBezTo>
                  <a:pt x="1411006" y="1564105"/>
                  <a:pt x="767039" y="5605494"/>
                  <a:pt x="2847165" y="7313978"/>
                </a:cubicBezTo>
                <a:cubicBezTo>
                  <a:pt x="-488590" y="6576041"/>
                  <a:pt x="-865226" y="2367641"/>
                  <a:pt x="1570112" y="31351"/>
                </a:cubicBezTo>
                <a:cubicBezTo>
                  <a:pt x="1573538" y="37868"/>
                  <a:pt x="1707920" y="56557"/>
                  <a:pt x="1711346" y="6307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60" name="Google Shape;160;p32"/>
          <p:cNvSpPr/>
          <p:nvPr/>
        </p:nvSpPr>
        <p:spPr>
          <a:xfrm flipH="1" rot="5400000">
            <a:off x="4382913" y="-1357717"/>
            <a:ext cx="1601797" cy="8283623"/>
          </a:xfrm>
          <a:custGeom>
            <a:rect b="b" l="l" r="r" t="t"/>
            <a:pathLst>
              <a:path extrusionOk="0" h="6640179" w="2296483">
                <a:moveTo>
                  <a:pt x="1856044" y="0"/>
                </a:moveTo>
                <a:lnTo>
                  <a:pt x="2296483" y="0"/>
                </a:lnTo>
                <a:cubicBezTo>
                  <a:pt x="1013331" y="1008117"/>
                  <a:pt x="-236281" y="3187658"/>
                  <a:pt x="1894146" y="6640179"/>
                </a:cubicBezTo>
                <a:cubicBezTo>
                  <a:pt x="-655567" y="3888110"/>
                  <a:pt x="-53467" y="1009316"/>
                  <a:pt x="428297" y="24063"/>
                </a:cubicBezTo>
                <a:lnTo>
                  <a:pt x="1856044" y="0"/>
                </a:lnTo>
                <a:close/>
              </a:path>
            </a:pathLst>
          </a:custGeom>
          <a:solidFill>
            <a:srgbClr val="864E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61" name="Google Shape;161;p32"/>
          <p:cNvSpPr/>
          <p:nvPr/>
        </p:nvSpPr>
        <p:spPr>
          <a:xfrm rot="450352">
            <a:off x="-83588" y="-544078"/>
            <a:ext cx="9101598" cy="3500792"/>
          </a:xfrm>
          <a:custGeom>
            <a:rect b="b" l="l" r="r" t="t"/>
            <a:pathLst>
              <a:path extrusionOk="0" h="5569368" w="12194069">
                <a:moveTo>
                  <a:pt x="12194069" y="0"/>
                </a:moveTo>
                <a:cubicBezTo>
                  <a:pt x="11742395" y="1904807"/>
                  <a:pt x="9559885" y="4302459"/>
                  <a:pt x="7527540" y="4980275"/>
                </a:cubicBezTo>
                <a:cubicBezTo>
                  <a:pt x="5495195" y="5658091"/>
                  <a:pt x="3062101" y="6162410"/>
                  <a:pt x="0" y="4066898"/>
                </a:cubicBezTo>
              </a:path>
            </a:pathLst>
          </a:custGeom>
          <a:noFill/>
          <a:ln cap="flat" cmpd="sng" w="241300">
            <a:solidFill>
              <a:schemeClr val="accent5">
                <a:alpha val="40780"/>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pic>
        <p:nvPicPr>
          <p:cNvPr id="162" name="Google Shape;162;p32"/>
          <p:cNvPicPr preferRelativeResize="0"/>
          <p:nvPr/>
        </p:nvPicPr>
        <p:blipFill>
          <a:blip r:embed="rId3">
            <a:alphaModFix/>
          </a:blip>
          <a:stretch>
            <a:fillRect/>
          </a:stretch>
        </p:blipFill>
        <p:spPr>
          <a:xfrm>
            <a:off x="7522263" y="4236813"/>
            <a:ext cx="1035844" cy="1028700"/>
          </a:xfrm>
          <a:prstGeom prst="rect">
            <a:avLst/>
          </a:prstGeom>
          <a:noFill/>
          <a:ln>
            <a:noFill/>
          </a:ln>
        </p:spPr>
      </p:pic>
      <p:sp>
        <p:nvSpPr>
          <p:cNvPr id="163" name="Google Shape;163;p32"/>
          <p:cNvSpPr txBox="1"/>
          <p:nvPr/>
        </p:nvSpPr>
        <p:spPr>
          <a:xfrm>
            <a:off x="399450" y="181723"/>
            <a:ext cx="7972500" cy="200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5600">
                <a:latin typeface="Calibri"/>
                <a:ea typeface="Calibri"/>
                <a:cs typeface="Calibri"/>
                <a:sym typeface="Calibri"/>
              </a:rPr>
              <a:t>Booker T. Washington </a:t>
            </a:r>
            <a:endParaRPr sz="5600">
              <a:latin typeface="Calibri"/>
              <a:ea typeface="Calibri"/>
              <a:cs typeface="Calibri"/>
              <a:sym typeface="Calibri"/>
            </a:endParaRPr>
          </a:p>
          <a:p>
            <a:pPr indent="0" lvl="0" marL="0" rtl="0" algn="ctr">
              <a:spcBef>
                <a:spcPts val="0"/>
              </a:spcBef>
              <a:spcAft>
                <a:spcPts val="0"/>
              </a:spcAft>
              <a:buNone/>
            </a:pPr>
            <a:r>
              <a:rPr lang="en-US" sz="5600">
                <a:latin typeface="Calibri"/>
                <a:ea typeface="Calibri"/>
                <a:cs typeface="Calibri"/>
                <a:sym typeface="Calibri"/>
              </a:rPr>
              <a:t>High School</a:t>
            </a:r>
            <a:endParaRPr sz="5600">
              <a:latin typeface="Calibri"/>
              <a:ea typeface="Calibri"/>
              <a:cs typeface="Calibri"/>
              <a:sym typeface="Calibri"/>
            </a:endParaRPr>
          </a:p>
        </p:txBody>
      </p:sp>
      <p:pic>
        <p:nvPicPr>
          <p:cNvPr id="164" name="Google Shape;164;p32"/>
          <p:cNvPicPr preferRelativeResize="0"/>
          <p:nvPr/>
        </p:nvPicPr>
        <p:blipFill>
          <a:blip r:embed="rId4">
            <a:alphaModFix/>
          </a:blip>
          <a:stretch>
            <a:fillRect/>
          </a:stretch>
        </p:blipFill>
        <p:spPr>
          <a:xfrm>
            <a:off x="0" y="1377275"/>
            <a:ext cx="2813651" cy="28136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3"/>
          <p:cNvSpPr txBox="1"/>
          <p:nvPr/>
        </p:nvSpPr>
        <p:spPr>
          <a:xfrm>
            <a:off x="372150" y="368249"/>
            <a:ext cx="5255400" cy="889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800">
                <a:solidFill>
                  <a:srgbClr val="292733"/>
                </a:solidFill>
                <a:latin typeface="Source Sans Pro"/>
                <a:ea typeface="Source Sans Pro"/>
                <a:cs typeface="Source Sans Pro"/>
                <a:sym typeface="Source Sans Pro"/>
              </a:rPr>
              <a:t>Topics to be </a:t>
            </a:r>
            <a:r>
              <a:rPr b="1" lang="en-US" sz="3800">
                <a:solidFill>
                  <a:srgbClr val="292733"/>
                </a:solidFill>
                <a:latin typeface="Source Sans Pro"/>
                <a:ea typeface="Source Sans Pro"/>
                <a:cs typeface="Source Sans Pro"/>
                <a:sym typeface="Source Sans Pro"/>
              </a:rPr>
              <a:t>Discussed</a:t>
            </a:r>
            <a:endParaRPr sz="1600"/>
          </a:p>
        </p:txBody>
      </p:sp>
      <p:sp>
        <p:nvSpPr>
          <p:cNvPr id="170" name="Google Shape;170;p33"/>
          <p:cNvSpPr/>
          <p:nvPr/>
        </p:nvSpPr>
        <p:spPr>
          <a:xfrm rot="-8866599">
            <a:off x="-1155063" y="3674185"/>
            <a:ext cx="5952672" cy="2288349"/>
          </a:xfrm>
          <a:custGeom>
            <a:rect b="b" l="l" r="r" t="t"/>
            <a:pathLst>
              <a:path extrusionOk="0" h="1692475" w="12208042">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71" name="Google Shape;171;p33"/>
          <p:cNvSpPr/>
          <p:nvPr/>
        </p:nvSpPr>
        <p:spPr>
          <a:xfrm rot="-9069870">
            <a:off x="-1471559" y="4414974"/>
            <a:ext cx="6208432" cy="1118394"/>
          </a:xfrm>
          <a:custGeom>
            <a:rect b="b" l="l" r="r" t="t"/>
            <a:pathLst>
              <a:path extrusionOk="0" h="815833" w="12221654">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cap="flat" cmpd="sng" w="209550">
            <a:solidFill>
              <a:srgbClr val="B6B4DD">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72" name="Google Shape;172;p33"/>
          <p:cNvSpPr/>
          <p:nvPr/>
        </p:nvSpPr>
        <p:spPr>
          <a:xfrm rot="-8806582">
            <a:off x="-1463923" y="4280549"/>
            <a:ext cx="6219286" cy="1168556"/>
          </a:xfrm>
          <a:custGeom>
            <a:rect b="b" l="l" r="r" t="t"/>
            <a:pathLst>
              <a:path extrusionOk="0" h="839644" w="12169992">
                <a:moveTo>
                  <a:pt x="0" y="564879"/>
                </a:moveTo>
                <a:cubicBezTo>
                  <a:pt x="920353" y="319610"/>
                  <a:pt x="1853261" y="48096"/>
                  <a:pt x="3157538" y="93391"/>
                </a:cubicBezTo>
                <a:cubicBezTo>
                  <a:pt x="4461815" y="138686"/>
                  <a:pt x="6385192" y="804605"/>
                  <a:pt x="7825660" y="836649"/>
                </a:cubicBezTo>
                <a:cubicBezTo>
                  <a:pt x="9266128" y="868693"/>
                  <a:pt x="11085703" y="647211"/>
                  <a:pt x="12169992" y="0"/>
                </a:cubicBezTo>
              </a:path>
            </a:pathLst>
          </a:custGeom>
          <a:noFill/>
          <a:ln cap="flat" cmpd="sng" w="209550">
            <a:solidFill>
              <a:srgbClr val="B4CCD3">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73" name="Google Shape;173;p33"/>
          <p:cNvSpPr/>
          <p:nvPr/>
        </p:nvSpPr>
        <p:spPr>
          <a:xfrm rot="1786832">
            <a:off x="3790208" y="-580364"/>
            <a:ext cx="6083385" cy="2266732"/>
          </a:xfrm>
          <a:custGeom>
            <a:rect b="b" l="l" r="r" t="t"/>
            <a:pathLst>
              <a:path extrusionOk="0" h="1692475" w="12208042">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74" name="Google Shape;174;p33"/>
          <p:cNvSpPr/>
          <p:nvPr/>
        </p:nvSpPr>
        <p:spPr>
          <a:xfrm rot="1564204">
            <a:off x="3860981" y="-173894"/>
            <a:ext cx="6326772" cy="1111310"/>
          </a:xfrm>
          <a:custGeom>
            <a:rect b="b" l="l" r="r" t="t"/>
            <a:pathLst>
              <a:path extrusionOk="0" h="815833" w="12221654">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cap="flat" cmpd="sng" w="209550">
            <a:solidFill>
              <a:srgbClr val="B6B4DD">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75" name="Google Shape;175;p33"/>
          <p:cNvSpPr/>
          <p:nvPr/>
        </p:nvSpPr>
        <p:spPr>
          <a:xfrm rot="1829602">
            <a:off x="3837863" y="-83764"/>
            <a:ext cx="6355545" cy="1160041"/>
          </a:xfrm>
          <a:custGeom>
            <a:rect b="b" l="l" r="r" t="t"/>
            <a:pathLst>
              <a:path extrusionOk="0" h="839644" w="12169992">
                <a:moveTo>
                  <a:pt x="0" y="564879"/>
                </a:moveTo>
                <a:cubicBezTo>
                  <a:pt x="920353" y="319610"/>
                  <a:pt x="1853261" y="48096"/>
                  <a:pt x="3157538" y="93391"/>
                </a:cubicBezTo>
                <a:cubicBezTo>
                  <a:pt x="4461815" y="138686"/>
                  <a:pt x="6385192" y="804605"/>
                  <a:pt x="7825660" y="836649"/>
                </a:cubicBezTo>
                <a:cubicBezTo>
                  <a:pt x="9266128" y="868693"/>
                  <a:pt x="11085703" y="647211"/>
                  <a:pt x="12169992" y="0"/>
                </a:cubicBezTo>
              </a:path>
            </a:pathLst>
          </a:custGeom>
          <a:noFill/>
          <a:ln cap="flat" cmpd="sng" w="209550">
            <a:solidFill>
              <a:srgbClr val="B4CCD3">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76" name="Google Shape;176;p33"/>
          <p:cNvSpPr/>
          <p:nvPr/>
        </p:nvSpPr>
        <p:spPr>
          <a:xfrm rot="-2550627">
            <a:off x="6309457" y="-92407"/>
            <a:ext cx="587379" cy="2204532"/>
          </a:xfrm>
          <a:custGeom>
            <a:rect b="b" l="l" r="r" t="t"/>
            <a:pathLst>
              <a:path extrusionOk="0" h="3561347" w="1202747">
                <a:moveTo>
                  <a:pt x="0" y="0"/>
                </a:moveTo>
                <a:lnTo>
                  <a:pt x="1016868" y="0"/>
                </a:lnTo>
                <a:cubicBezTo>
                  <a:pt x="1498132" y="1251284"/>
                  <a:pt x="920616" y="2711116"/>
                  <a:pt x="679984" y="3561347"/>
                </a:cubicBezTo>
                <a:lnTo>
                  <a:pt x="675410" y="3557747"/>
                </a:lnTo>
                <a:cubicBezTo>
                  <a:pt x="764357" y="2990842"/>
                  <a:pt x="1288716" y="1524000"/>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77" name="Google Shape;177;p33"/>
          <p:cNvSpPr/>
          <p:nvPr/>
        </p:nvSpPr>
        <p:spPr>
          <a:xfrm>
            <a:off x="0" y="5556337"/>
            <a:ext cx="9144000" cy="164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78" name="Google Shape;178;p33"/>
          <p:cNvSpPr/>
          <p:nvPr/>
        </p:nvSpPr>
        <p:spPr>
          <a:xfrm>
            <a:off x="4572000" y="5557259"/>
            <a:ext cx="4572000" cy="157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79" name="Google Shape;179;p33"/>
          <p:cNvSpPr txBox="1"/>
          <p:nvPr/>
        </p:nvSpPr>
        <p:spPr>
          <a:xfrm>
            <a:off x="1606875" y="1050900"/>
            <a:ext cx="7173600" cy="3613200"/>
          </a:xfrm>
          <a:prstGeom prst="rect">
            <a:avLst/>
          </a:prstGeom>
          <a:noFill/>
          <a:ln>
            <a:noFill/>
          </a:ln>
        </p:spPr>
        <p:txBody>
          <a:bodyPr anchorCtr="0" anchor="t" bIns="91425" lIns="91425" spcFirstLastPara="1" rIns="91425" wrap="square" tIns="91425">
            <a:noAutofit/>
          </a:bodyPr>
          <a:lstStyle/>
          <a:p>
            <a:pPr indent="-412750" lvl="0" marL="457200" rtl="0" algn="l">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Overview of Title I </a:t>
            </a:r>
            <a:endParaRPr sz="2900">
              <a:solidFill>
                <a:schemeClr val="dk1"/>
              </a:solidFill>
              <a:latin typeface="Calibri"/>
              <a:ea typeface="Calibri"/>
              <a:cs typeface="Calibri"/>
              <a:sym typeface="Calibri"/>
            </a:endParaRPr>
          </a:p>
          <a:p>
            <a:pPr indent="-412750" lvl="0" marL="457200" rtl="0" algn="l">
              <a:spcBef>
                <a:spcPts val="100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Program and services at our school</a:t>
            </a:r>
            <a:endParaRPr sz="2900">
              <a:solidFill>
                <a:schemeClr val="dk1"/>
              </a:solidFill>
              <a:latin typeface="Calibri"/>
              <a:ea typeface="Calibri"/>
              <a:cs typeface="Calibri"/>
              <a:sym typeface="Calibri"/>
            </a:endParaRPr>
          </a:p>
          <a:p>
            <a:pPr indent="-412750" lvl="0" marL="457200" rtl="0" algn="l">
              <a:spcBef>
                <a:spcPts val="100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Summary of our Parent and Family Engagement Plans</a:t>
            </a:r>
            <a:endParaRPr sz="2900">
              <a:solidFill>
                <a:schemeClr val="dk1"/>
              </a:solidFill>
              <a:latin typeface="Calibri"/>
              <a:ea typeface="Calibri"/>
              <a:cs typeface="Calibri"/>
              <a:sym typeface="Calibri"/>
            </a:endParaRPr>
          </a:p>
          <a:p>
            <a:pPr indent="-412750" lvl="0" marL="457200" rtl="0" algn="l">
              <a:spcBef>
                <a:spcPts val="100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Share our School-Family Compact</a:t>
            </a:r>
            <a:endParaRPr sz="2900">
              <a:solidFill>
                <a:schemeClr val="dk1"/>
              </a:solidFill>
              <a:latin typeface="Calibri"/>
              <a:ea typeface="Calibri"/>
              <a:cs typeface="Calibri"/>
              <a:sym typeface="Calibri"/>
            </a:endParaRPr>
          </a:p>
          <a:p>
            <a:pPr indent="-412750" lvl="0" marL="457200" rtl="0" algn="l">
              <a:spcBef>
                <a:spcPts val="1000"/>
              </a:spcBef>
              <a:spcAft>
                <a:spcPts val="1000"/>
              </a:spcAft>
              <a:buClr>
                <a:schemeClr val="dk1"/>
              </a:buClr>
              <a:buSzPts val="2900"/>
              <a:buFont typeface="Calibri"/>
              <a:buChar char="●"/>
            </a:pPr>
            <a:r>
              <a:rPr lang="en-US" sz="2900">
                <a:solidFill>
                  <a:schemeClr val="dk1"/>
                </a:solidFill>
                <a:latin typeface="Calibri"/>
                <a:ea typeface="Calibri"/>
                <a:cs typeface="Calibri"/>
                <a:sym typeface="Calibri"/>
              </a:rPr>
              <a:t>Questions &amp; Comments</a:t>
            </a:r>
            <a:endParaRPr sz="2900">
              <a:solidFill>
                <a:schemeClr val="dk1"/>
              </a:solidFill>
              <a:latin typeface="Calibri"/>
              <a:ea typeface="Calibri"/>
              <a:cs typeface="Calibri"/>
              <a:sym typeface="Calibri"/>
            </a:endParaRPr>
          </a:p>
        </p:txBody>
      </p:sp>
      <p:sp>
        <p:nvSpPr>
          <p:cNvPr id="180" name="Google Shape;180;p33"/>
          <p:cNvSpPr txBox="1"/>
          <p:nvPr/>
        </p:nvSpPr>
        <p:spPr>
          <a:xfrm>
            <a:off x="8612700" y="5263825"/>
            <a:ext cx="531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700">
                <a:latin typeface="Calibri"/>
                <a:ea typeface="Calibri"/>
                <a:cs typeface="Calibri"/>
                <a:sym typeface="Calibri"/>
              </a:rPr>
              <a:t>8/10/23</a:t>
            </a:r>
            <a:endParaRPr sz="7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4"/>
          <p:cNvSpPr/>
          <p:nvPr/>
        </p:nvSpPr>
        <p:spPr>
          <a:xfrm>
            <a:off x="0" y="5551045"/>
            <a:ext cx="9144000" cy="164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86" name="Google Shape;186;p34"/>
          <p:cNvSpPr/>
          <p:nvPr/>
        </p:nvSpPr>
        <p:spPr>
          <a:xfrm>
            <a:off x="4572000" y="5551967"/>
            <a:ext cx="4572000" cy="157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87" name="Google Shape;187;p34"/>
          <p:cNvSpPr/>
          <p:nvPr/>
        </p:nvSpPr>
        <p:spPr>
          <a:xfrm rot="-4636905">
            <a:off x="6712175" y="-4223423"/>
            <a:ext cx="2101521" cy="8844320"/>
          </a:xfrm>
          <a:custGeom>
            <a:rect b="b" l="l" r="r" t="t"/>
            <a:pathLst>
              <a:path extrusionOk="0" h="7313978" w="2847165">
                <a:moveTo>
                  <a:pt x="1711346" y="63074"/>
                </a:moveTo>
                <a:cubicBezTo>
                  <a:pt x="1860061" y="67582"/>
                  <a:pt x="2117861" y="0"/>
                  <a:pt x="2475132" y="0"/>
                </a:cubicBezTo>
                <a:cubicBezTo>
                  <a:pt x="1411006" y="1564105"/>
                  <a:pt x="767039" y="5605494"/>
                  <a:pt x="2847165" y="7313978"/>
                </a:cubicBezTo>
                <a:cubicBezTo>
                  <a:pt x="-488590" y="6576041"/>
                  <a:pt x="-865226" y="2367641"/>
                  <a:pt x="1570112" y="31351"/>
                </a:cubicBezTo>
                <a:cubicBezTo>
                  <a:pt x="1573538" y="37868"/>
                  <a:pt x="1707920" y="56557"/>
                  <a:pt x="1711346" y="6307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188" name="Google Shape;188;p34"/>
          <p:cNvPicPr preferRelativeResize="0"/>
          <p:nvPr/>
        </p:nvPicPr>
        <p:blipFill rotWithShape="1">
          <a:blip r:embed="rId3">
            <a:alphaModFix/>
          </a:blip>
          <a:srcRect b="0" l="0" r="0" t="0"/>
          <a:stretch/>
        </p:blipFill>
        <p:spPr>
          <a:xfrm>
            <a:off x="5493271" y="-1098319"/>
            <a:ext cx="4896611" cy="2753527"/>
          </a:xfrm>
          <a:prstGeom prst="rect">
            <a:avLst/>
          </a:prstGeom>
          <a:noFill/>
          <a:ln>
            <a:noFill/>
          </a:ln>
        </p:spPr>
      </p:pic>
      <p:sp>
        <p:nvSpPr>
          <p:cNvPr id="189" name="Google Shape;189;p34"/>
          <p:cNvSpPr/>
          <p:nvPr/>
        </p:nvSpPr>
        <p:spPr>
          <a:xfrm flipH="1" rot="5400000">
            <a:off x="7939538" y="-2865203"/>
            <a:ext cx="1601797" cy="7702608"/>
          </a:xfrm>
          <a:custGeom>
            <a:rect b="b" l="l" r="r" t="t"/>
            <a:pathLst>
              <a:path extrusionOk="0" h="6640179" w="2296483">
                <a:moveTo>
                  <a:pt x="1856044" y="0"/>
                </a:moveTo>
                <a:lnTo>
                  <a:pt x="2296483" y="0"/>
                </a:lnTo>
                <a:cubicBezTo>
                  <a:pt x="1013331" y="1008117"/>
                  <a:pt x="-236281" y="3187658"/>
                  <a:pt x="1894146" y="6640179"/>
                </a:cubicBezTo>
                <a:cubicBezTo>
                  <a:pt x="-655567" y="3888110"/>
                  <a:pt x="-53467" y="1009316"/>
                  <a:pt x="428297" y="24063"/>
                </a:cubicBezTo>
                <a:lnTo>
                  <a:pt x="1856044" y="0"/>
                </a:lnTo>
                <a:close/>
              </a:path>
            </a:pathLst>
          </a:custGeom>
          <a:solidFill>
            <a:srgbClr val="864E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90" name="Google Shape;190;p34"/>
          <p:cNvSpPr/>
          <p:nvPr/>
        </p:nvSpPr>
        <p:spPr>
          <a:xfrm flipH="1" rot="6105095">
            <a:off x="7161588" y="-2629761"/>
            <a:ext cx="1606769" cy="7665112"/>
          </a:xfrm>
          <a:custGeom>
            <a:rect b="b" l="l" r="r" t="t"/>
            <a:pathLst>
              <a:path extrusionOk="0" h="6640179" w="2296483">
                <a:moveTo>
                  <a:pt x="1856044" y="0"/>
                </a:moveTo>
                <a:lnTo>
                  <a:pt x="2296483" y="0"/>
                </a:lnTo>
                <a:cubicBezTo>
                  <a:pt x="1013331" y="1008117"/>
                  <a:pt x="-236281" y="3187658"/>
                  <a:pt x="1894146" y="6640179"/>
                </a:cubicBezTo>
                <a:cubicBezTo>
                  <a:pt x="-655567" y="3888110"/>
                  <a:pt x="-53467" y="1009316"/>
                  <a:pt x="428297" y="24063"/>
                </a:cubicBezTo>
                <a:lnTo>
                  <a:pt x="1856044" y="0"/>
                </a:lnTo>
                <a:close/>
              </a:path>
            </a:pathLst>
          </a:custGeom>
          <a:solidFill>
            <a:srgbClr val="2927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91" name="Google Shape;191;p34"/>
          <p:cNvSpPr txBox="1"/>
          <p:nvPr/>
        </p:nvSpPr>
        <p:spPr>
          <a:xfrm>
            <a:off x="5239363" y="5112396"/>
            <a:ext cx="3237300" cy="477000"/>
          </a:xfrm>
          <a:prstGeom prst="rect">
            <a:avLst/>
          </a:prstGeom>
          <a:noFill/>
          <a:ln>
            <a:noFill/>
          </a:ln>
        </p:spPr>
        <p:txBody>
          <a:bodyPr anchorCtr="0" anchor="t" bIns="91425" lIns="91425" spcFirstLastPara="1" rIns="91425" wrap="square" tIns="91425">
            <a:spAutoFit/>
          </a:bodyPr>
          <a:lstStyle/>
          <a:p>
            <a:pPr indent="0" lvl="0" marL="0" marR="38100" rtl="0" algn="ctr">
              <a:lnSpc>
                <a:spcPct val="133333"/>
              </a:lnSpc>
              <a:spcBef>
                <a:spcPts val="0"/>
              </a:spcBef>
              <a:spcAft>
                <a:spcPts val="0"/>
              </a:spcAft>
              <a:buNone/>
            </a:pPr>
            <a:r>
              <a:rPr i="1" lang="en-US" sz="1900" u="sng">
                <a:solidFill>
                  <a:srgbClr val="864EA4"/>
                </a:solidFill>
                <a:hlinkClick r:id="rId4">
                  <a:extLst>
                    <a:ext uri="{A12FA001-AC4F-418D-AE19-62706E023703}">
                      <ahyp:hlinkClr val="tx"/>
                    </a:ext>
                  </a:extLst>
                </a:hlinkClick>
              </a:rPr>
              <a:t>https://tinyurl.com/285ccbga</a:t>
            </a:r>
            <a:endParaRPr i="1" sz="1900">
              <a:solidFill>
                <a:srgbClr val="864EA4"/>
              </a:solidFill>
              <a:latin typeface="Calibri"/>
              <a:ea typeface="Calibri"/>
              <a:cs typeface="Calibri"/>
              <a:sym typeface="Calibri"/>
            </a:endParaRPr>
          </a:p>
        </p:txBody>
      </p:sp>
      <p:sp>
        <p:nvSpPr>
          <p:cNvPr id="192" name="Google Shape;192;p34"/>
          <p:cNvSpPr txBox="1"/>
          <p:nvPr/>
        </p:nvSpPr>
        <p:spPr>
          <a:xfrm>
            <a:off x="258188" y="3804967"/>
            <a:ext cx="4431300" cy="1062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900">
                <a:latin typeface="Calibri"/>
                <a:ea typeface="Calibri"/>
                <a:cs typeface="Calibri"/>
                <a:sym typeface="Calibri"/>
              </a:rPr>
              <a:t>Click here to play the video: </a:t>
            </a:r>
            <a:endParaRPr b="1" sz="1900">
              <a:solidFill>
                <a:srgbClr val="864EA9"/>
              </a:solidFill>
              <a:latin typeface="Calibri"/>
              <a:ea typeface="Calibri"/>
              <a:cs typeface="Calibri"/>
              <a:sym typeface="Calibri"/>
            </a:endParaRPr>
          </a:p>
          <a:p>
            <a:pPr indent="0" lvl="0" marL="0" rtl="0" algn="ctr">
              <a:spcBef>
                <a:spcPts val="0"/>
              </a:spcBef>
              <a:spcAft>
                <a:spcPts val="0"/>
              </a:spcAft>
              <a:buNone/>
            </a:pPr>
            <a:r>
              <a:rPr b="1" lang="en-US" sz="1900" u="sng">
                <a:solidFill>
                  <a:srgbClr val="864EA9"/>
                </a:solidFill>
                <a:latin typeface="Calibri"/>
                <a:ea typeface="Calibri"/>
                <a:cs typeface="Calibri"/>
                <a:sym typeface="Calibri"/>
                <a:hlinkClick r:id="rId5">
                  <a:extLst>
                    <a:ext uri="{A12FA001-AC4F-418D-AE19-62706E023703}">
                      <ahyp:hlinkClr val="tx"/>
                    </a:ext>
                  </a:extLst>
                </a:hlinkClick>
              </a:rPr>
              <a:t>Annual Meeting Supplemental Video 24-2</a:t>
            </a:r>
            <a:r>
              <a:rPr b="1" lang="en-US" sz="1900">
                <a:solidFill>
                  <a:srgbClr val="864EA9"/>
                </a:solidFill>
                <a:latin typeface="Calibri"/>
                <a:ea typeface="Calibri"/>
                <a:cs typeface="Calibri"/>
                <a:sym typeface="Calibri"/>
              </a:rPr>
              <a:t>5</a:t>
            </a:r>
            <a:endParaRPr b="1" sz="1900">
              <a:solidFill>
                <a:srgbClr val="864EA9"/>
              </a:solidFill>
              <a:latin typeface="Calibri"/>
              <a:ea typeface="Calibri"/>
              <a:cs typeface="Calibri"/>
              <a:sym typeface="Calibri"/>
            </a:endParaRPr>
          </a:p>
        </p:txBody>
      </p:sp>
      <p:pic>
        <p:nvPicPr>
          <p:cNvPr id="193" name="Google Shape;193;p34">
            <a:hlinkClick r:id="rId6"/>
          </p:cNvPr>
          <p:cNvPicPr preferRelativeResize="0"/>
          <p:nvPr/>
        </p:nvPicPr>
        <p:blipFill>
          <a:blip r:embed="rId7">
            <a:alphaModFix/>
          </a:blip>
          <a:stretch>
            <a:fillRect/>
          </a:stretch>
        </p:blipFill>
        <p:spPr>
          <a:xfrm>
            <a:off x="421650" y="454775"/>
            <a:ext cx="4104374" cy="3055101"/>
          </a:xfrm>
          <a:prstGeom prst="rect">
            <a:avLst/>
          </a:prstGeom>
          <a:noFill/>
          <a:ln>
            <a:noFill/>
          </a:ln>
        </p:spPr>
      </p:pic>
      <p:pic>
        <p:nvPicPr>
          <p:cNvPr id="194" name="Google Shape;194;p34"/>
          <p:cNvPicPr preferRelativeResize="0"/>
          <p:nvPr/>
        </p:nvPicPr>
        <p:blipFill>
          <a:blip r:embed="rId8">
            <a:alphaModFix/>
          </a:blip>
          <a:stretch>
            <a:fillRect/>
          </a:stretch>
        </p:blipFill>
        <p:spPr>
          <a:xfrm>
            <a:off x="5945500" y="3041938"/>
            <a:ext cx="1825025" cy="1825049"/>
          </a:xfrm>
          <a:prstGeom prst="rect">
            <a:avLst/>
          </a:prstGeom>
          <a:noFill/>
          <a:ln>
            <a:noFill/>
          </a:ln>
        </p:spPr>
      </p:pic>
      <p:sp>
        <p:nvSpPr>
          <p:cNvPr id="195" name="Google Shape;195;p34"/>
          <p:cNvSpPr txBox="1"/>
          <p:nvPr/>
        </p:nvSpPr>
        <p:spPr>
          <a:xfrm>
            <a:off x="7095400" y="4866975"/>
            <a:ext cx="531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700">
                <a:latin typeface="Calibri"/>
                <a:ea typeface="Calibri"/>
                <a:cs typeface="Calibri"/>
                <a:sym typeface="Calibri"/>
              </a:rPr>
              <a:t>8/10/23</a:t>
            </a:r>
            <a:endParaRPr sz="700">
              <a:latin typeface="Calibri"/>
              <a:ea typeface="Calibri"/>
              <a:cs typeface="Calibri"/>
              <a:sym typeface="Calibri"/>
            </a:endParaRPr>
          </a:p>
        </p:txBody>
      </p:sp>
      <p:sp>
        <p:nvSpPr>
          <p:cNvPr id="196" name="Google Shape;196;p34"/>
          <p:cNvSpPr txBox="1"/>
          <p:nvPr/>
        </p:nvSpPr>
        <p:spPr>
          <a:xfrm>
            <a:off x="5477100" y="2085813"/>
            <a:ext cx="2761800" cy="7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Video is also available in Spanish, Vietnamese, and Chinese through this QR code: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0" name="Shape 200"/>
        <p:cNvGrpSpPr/>
        <p:nvPr/>
      </p:nvGrpSpPr>
      <p:grpSpPr>
        <a:xfrm>
          <a:off x="0" y="0"/>
          <a:ext cx="0" cy="0"/>
          <a:chOff x="0" y="0"/>
          <a:chExt cx="0" cy="0"/>
        </a:xfrm>
      </p:grpSpPr>
      <p:sp>
        <p:nvSpPr>
          <p:cNvPr id="201" name="Google Shape;201;p35"/>
          <p:cNvSpPr/>
          <p:nvPr/>
        </p:nvSpPr>
        <p:spPr>
          <a:xfrm>
            <a:off x="6540750" y="25"/>
            <a:ext cx="2616600" cy="991200"/>
          </a:xfrm>
          <a:prstGeom prst="flowChartAlternateProcess">
            <a:avLst/>
          </a:prstGeom>
          <a:solidFill>
            <a:srgbClr val="E6E6E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5"/>
          <p:cNvSpPr/>
          <p:nvPr/>
        </p:nvSpPr>
        <p:spPr>
          <a:xfrm>
            <a:off x="2615299" y="1258487"/>
            <a:ext cx="4070100" cy="1642500"/>
          </a:xfrm>
          <a:prstGeom prst="snip2DiagRect">
            <a:avLst>
              <a:gd fmla="val 0" name="adj1"/>
              <a:gd fmla="val 11607" name="adj2"/>
            </a:avLst>
          </a:prstGeom>
          <a:solidFill>
            <a:srgbClr val="F3A525"/>
          </a:solidFill>
          <a:ln cap="flat" cmpd="sng" w="12700">
            <a:solidFill>
              <a:srgbClr val="395E89"/>
            </a:solidFill>
            <a:prstDash val="solid"/>
            <a:miter lim="800000"/>
            <a:headEnd len="sm" w="sm" type="none"/>
            <a:tailEnd len="sm" w="sm" type="none"/>
          </a:ln>
        </p:spPr>
        <p:txBody>
          <a:bodyPr anchorCtr="0" anchor="ctr" bIns="34275" lIns="548625" spcFirstLastPara="1" rIns="68575" wrap="square" tIns="34275">
            <a:noAutofit/>
          </a:bodyPr>
          <a:lstStyle/>
          <a:p>
            <a:pPr indent="-190500" lvl="0" marL="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85% of our students will have fewer than five absences during the school year. </a:t>
            </a:r>
            <a:endParaRPr sz="1200">
              <a:solidFill>
                <a:schemeClr val="dk1"/>
              </a:solidFill>
              <a:latin typeface="Calibri"/>
              <a:ea typeface="Calibri"/>
              <a:cs typeface="Calibri"/>
              <a:sym typeface="Calibri"/>
            </a:endParaRPr>
          </a:p>
          <a:p>
            <a:pPr indent="-190500" lvl="0" marL="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We plan to exceed the district and state averages in learning gains and achievement levels in the area of math through continued progress. </a:t>
            </a:r>
            <a:endParaRPr sz="1200">
              <a:solidFill>
                <a:schemeClr val="dk1"/>
              </a:solidFill>
              <a:latin typeface="Calibri"/>
              <a:ea typeface="Calibri"/>
              <a:cs typeface="Calibri"/>
              <a:sym typeface="Calibri"/>
            </a:endParaRPr>
          </a:p>
          <a:p>
            <a:pPr indent="-190500" lvl="0" marL="0" rtl="0" algn="l">
              <a:spcBef>
                <a:spcPts val="0"/>
              </a:spcBef>
              <a:spcAft>
                <a:spcPts val="0"/>
              </a:spcAft>
              <a:buClr>
                <a:schemeClr val="dk1"/>
              </a:buClr>
              <a:buSzPts val="1200"/>
              <a:buFont typeface="Open Sans"/>
              <a:buChar char="●"/>
            </a:pPr>
            <a:r>
              <a:rPr lang="en-US" sz="1200">
                <a:solidFill>
                  <a:schemeClr val="dk1"/>
                </a:solidFill>
                <a:latin typeface="Calibri"/>
                <a:ea typeface="Calibri"/>
                <a:cs typeface="Calibri"/>
                <a:sym typeface="Calibri"/>
              </a:rPr>
              <a:t>Increase enrollment in acceleration in each Black/African American and SWD subgroups by 2%</a:t>
            </a:r>
            <a:r>
              <a:rPr lang="en-US" sz="1200">
                <a:solidFill>
                  <a:schemeClr val="dk1"/>
                </a:solidFill>
                <a:latin typeface="Open Sans"/>
                <a:ea typeface="Open Sans"/>
                <a:cs typeface="Open Sans"/>
                <a:sym typeface="Open Sans"/>
              </a:rPr>
              <a:t>.</a:t>
            </a:r>
            <a:endParaRPr sz="1100">
              <a:solidFill>
                <a:schemeClr val="lt1"/>
              </a:solidFill>
            </a:endParaRPr>
          </a:p>
        </p:txBody>
      </p:sp>
      <p:sp>
        <p:nvSpPr>
          <p:cNvPr id="203" name="Google Shape;203;p35"/>
          <p:cNvSpPr txBox="1"/>
          <p:nvPr/>
        </p:nvSpPr>
        <p:spPr>
          <a:xfrm flipH="1">
            <a:off x="2616294" y="984450"/>
            <a:ext cx="3505200" cy="284700"/>
          </a:xfrm>
          <a:prstGeom prst="rect">
            <a:avLst/>
          </a:prstGeom>
          <a:noFill/>
          <a:ln>
            <a:noFill/>
          </a:ln>
        </p:spPr>
        <p:txBody>
          <a:bodyPr anchorCtr="0" anchor="b" bIns="34275" lIns="0" spcFirstLastPara="1" rIns="68575" wrap="square" tIns="34275">
            <a:spAutoFit/>
          </a:bodyPr>
          <a:lstStyle/>
          <a:p>
            <a:pPr indent="0" lvl="0" marL="0" marR="0" rtl="0" algn="l">
              <a:spcBef>
                <a:spcPts val="0"/>
              </a:spcBef>
              <a:spcAft>
                <a:spcPts val="0"/>
              </a:spcAft>
              <a:buNone/>
            </a:pPr>
            <a:r>
              <a:rPr lang="en-US">
                <a:solidFill>
                  <a:schemeClr val="dk1"/>
                </a:solidFill>
                <a:latin typeface="Fjalla One"/>
                <a:ea typeface="Fjalla One"/>
                <a:cs typeface="Fjalla One"/>
                <a:sym typeface="Fjalla One"/>
              </a:rPr>
              <a:t>Schoolwide Program Goals</a:t>
            </a:r>
            <a:endParaRPr sz="1000">
              <a:solidFill>
                <a:schemeClr val="dk1"/>
              </a:solidFill>
              <a:latin typeface="Fjalla One"/>
              <a:ea typeface="Fjalla One"/>
              <a:cs typeface="Fjalla One"/>
              <a:sym typeface="Fjalla One"/>
            </a:endParaRPr>
          </a:p>
        </p:txBody>
      </p:sp>
      <p:sp>
        <p:nvSpPr>
          <p:cNvPr id="204" name="Google Shape;204;p35"/>
          <p:cNvSpPr/>
          <p:nvPr/>
        </p:nvSpPr>
        <p:spPr>
          <a:xfrm>
            <a:off x="-10" y="731905"/>
            <a:ext cx="2149500" cy="706200"/>
          </a:xfrm>
          <a:prstGeom prst="snip2DiagRect">
            <a:avLst>
              <a:gd fmla="val 0" name="adj1"/>
              <a:gd fmla="val 10975" name="adj2"/>
            </a:avLst>
          </a:prstGeom>
          <a:solidFill>
            <a:srgbClr val="31859B"/>
          </a:solidFill>
          <a:ln cap="flat" cmpd="sng" w="12700">
            <a:solidFill>
              <a:srgbClr val="205867"/>
            </a:solidFill>
            <a:prstDash val="solid"/>
            <a:miter lim="800000"/>
            <a:headEnd len="sm" w="sm" type="none"/>
            <a:tailEnd len="sm" w="sm" type="none"/>
          </a:ln>
        </p:spPr>
        <p:txBody>
          <a:bodyPr anchorCtr="0" anchor="ctr" bIns="34275" lIns="68575" spcFirstLastPara="1" rIns="548625" wrap="square" tIns="34275">
            <a:noAutofit/>
          </a:bodyPr>
          <a:lstStyle/>
          <a:p>
            <a:pPr indent="0" lvl="0" marL="228600" marR="0" rtl="0" algn="ctr">
              <a:spcBef>
                <a:spcPts val="0"/>
              </a:spcBef>
              <a:spcAft>
                <a:spcPts val="0"/>
              </a:spcAft>
              <a:buNone/>
            </a:pPr>
            <a:r>
              <a:rPr b="1" lang="en-US" sz="1800">
                <a:solidFill>
                  <a:schemeClr val="lt1"/>
                </a:solidFill>
              </a:rPr>
              <a:t>ELA</a:t>
            </a:r>
            <a:r>
              <a:rPr lang="en-US" sz="1700">
                <a:solidFill>
                  <a:schemeClr val="lt1"/>
                </a:solidFill>
              </a:rPr>
              <a:t> Achievement</a:t>
            </a:r>
            <a:endParaRPr sz="1700">
              <a:solidFill>
                <a:schemeClr val="lt1"/>
              </a:solidFill>
            </a:endParaRPr>
          </a:p>
        </p:txBody>
      </p:sp>
      <p:sp>
        <p:nvSpPr>
          <p:cNvPr id="205" name="Google Shape;205;p35"/>
          <p:cNvSpPr/>
          <p:nvPr/>
        </p:nvSpPr>
        <p:spPr>
          <a:xfrm flipH="1">
            <a:off x="1853293" y="794242"/>
            <a:ext cx="581400" cy="607200"/>
          </a:xfrm>
          <a:prstGeom prst="ellipse">
            <a:avLst/>
          </a:prstGeom>
          <a:solidFill>
            <a:srgbClr val="205867"/>
          </a:solidFill>
          <a:ln cap="flat" cmpd="sng" w="12700">
            <a:solidFill>
              <a:srgbClr val="31859B"/>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46%</a:t>
            </a:r>
            <a:endParaRPr sz="1800">
              <a:solidFill>
                <a:srgbClr val="FFFFFF"/>
              </a:solidFill>
              <a:latin typeface="Calibri"/>
              <a:ea typeface="Calibri"/>
              <a:cs typeface="Calibri"/>
              <a:sym typeface="Calibri"/>
            </a:endParaRPr>
          </a:p>
        </p:txBody>
      </p:sp>
      <p:sp>
        <p:nvSpPr>
          <p:cNvPr id="206" name="Google Shape;206;p35"/>
          <p:cNvSpPr/>
          <p:nvPr/>
        </p:nvSpPr>
        <p:spPr>
          <a:xfrm>
            <a:off x="0" y="1463801"/>
            <a:ext cx="2149500" cy="706200"/>
          </a:xfrm>
          <a:prstGeom prst="snip2DiagRect">
            <a:avLst>
              <a:gd fmla="val 0" name="adj1"/>
              <a:gd fmla="val 10975" name="adj2"/>
            </a:avLst>
          </a:prstGeom>
          <a:solidFill>
            <a:srgbClr val="C06000"/>
          </a:solidFill>
          <a:ln cap="flat" cmpd="sng" w="12700">
            <a:solidFill>
              <a:srgbClr val="804000"/>
            </a:solidFill>
            <a:prstDash val="solid"/>
            <a:miter lim="800000"/>
            <a:headEnd len="sm" w="sm" type="none"/>
            <a:tailEnd len="sm" w="sm" type="none"/>
          </a:ln>
        </p:spPr>
        <p:txBody>
          <a:bodyPr anchorCtr="0" anchor="ctr" bIns="34275" lIns="68575" spcFirstLastPara="1" rIns="548625" wrap="square" tIns="34275">
            <a:noAutofit/>
          </a:bodyPr>
          <a:lstStyle/>
          <a:p>
            <a:pPr indent="0" lvl="0" marL="285750" marR="0" rtl="0" algn="ctr">
              <a:spcBef>
                <a:spcPts val="0"/>
              </a:spcBef>
              <a:spcAft>
                <a:spcPts val="0"/>
              </a:spcAft>
              <a:buClr>
                <a:schemeClr val="dk1"/>
              </a:buClr>
              <a:buFont typeface="Arial"/>
              <a:buNone/>
            </a:pPr>
            <a:r>
              <a:rPr b="1" lang="en-US" sz="1800">
                <a:solidFill>
                  <a:schemeClr val="lt1"/>
                </a:solidFill>
              </a:rPr>
              <a:t>Math</a:t>
            </a:r>
            <a:r>
              <a:rPr lang="en-US" sz="1700">
                <a:solidFill>
                  <a:schemeClr val="lt1"/>
                </a:solidFill>
              </a:rPr>
              <a:t> Achievement</a:t>
            </a:r>
            <a:endParaRPr sz="1700">
              <a:solidFill>
                <a:schemeClr val="lt1"/>
              </a:solidFill>
            </a:endParaRPr>
          </a:p>
        </p:txBody>
      </p:sp>
      <p:sp>
        <p:nvSpPr>
          <p:cNvPr id="207" name="Google Shape;207;p35"/>
          <p:cNvSpPr/>
          <p:nvPr/>
        </p:nvSpPr>
        <p:spPr>
          <a:xfrm flipH="1">
            <a:off x="1853600" y="1526144"/>
            <a:ext cx="581100" cy="607200"/>
          </a:xfrm>
          <a:prstGeom prst="ellipse">
            <a:avLst/>
          </a:prstGeom>
          <a:solidFill>
            <a:srgbClr val="804000"/>
          </a:solidFill>
          <a:ln cap="flat" cmpd="sng" w="12700">
            <a:solidFill>
              <a:srgbClr val="C06000"/>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Clr>
                <a:srgbClr val="000000"/>
              </a:buClr>
              <a:buFont typeface="Arial"/>
              <a:buNone/>
            </a:pPr>
            <a:r>
              <a:rPr lang="en-US" sz="1800">
                <a:solidFill>
                  <a:srgbClr val="FFFFFF"/>
                </a:solidFill>
                <a:latin typeface="Calibri"/>
                <a:ea typeface="Calibri"/>
                <a:cs typeface="Calibri"/>
                <a:sym typeface="Calibri"/>
              </a:rPr>
              <a:t>39%</a:t>
            </a:r>
            <a:endParaRPr sz="1800">
              <a:solidFill>
                <a:srgbClr val="FFFFFF"/>
              </a:solidFill>
              <a:latin typeface="Calibri"/>
              <a:ea typeface="Calibri"/>
              <a:cs typeface="Calibri"/>
              <a:sym typeface="Calibri"/>
            </a:endParaRPr>
          </a:p>
        </p:txBody>
      </p:sp>
      <p:sp>
        <p:nvSpPr>
          <p:cNvPr id="208" name="Google Shape;208;p35"/>
          <p:cNvSpPr/>
          <p:nvPr/>
        </p:nvSpPr>
        <p:spPr>
          <a:xfrm>
            <a:off x="-9" y="2195704"/>
            <a:ext cx="2149500" cy="706200"/>
          </a:xfrm>
          <a:prstGeom prst="snip2DiagRect">
            <a:avLst>
              <a:gd fmla="val 0" name="adj1"/>
              <a:gd fmla="val 10975" name="adj2"/>
            </a:avLst>
          </a:prstGeom>
          <a:solidFill>
            <a:srgbClr val="5F497A"/>
          </a:solidFill>
          <a:ln cap="flat" cmpd="sng" w="12700">
            <a:solidFill>
              <a:srgbClr val="3F3151"/>
            </a:solidFill>
            <a:prstDash val="solid"/>
            <a:miter lim="800000"/>
            <a:headEnd len="sm" w="sm" type="none"/>
            <a:tailEnd len="sm" w="sm" type="none"/>
          </a:ln>
        </p:spPr>
        <p:txBody>
          <a:bodyPr anchorCtr="0" anchor="ctr" bIns="34275" lIns="68575" spcFirstLastPara="1" rIns="548625" wrap="square" tIns="34275">
            <a:noAutofit/>
          </a:bodyPr>
          <a:lstStyle/>
          <a:p>
            <a:pPr indent="0" lvl="0" marL="228600" marR="0" rtl="0" algn="ctr">
              <a:spcBef>
                <a:spcPts val="0"/>
              </a:spcBef>
              <a:spcAft>
                <a:spcPts val="0"/>
              </a:spcAft>
              <a:buClr>
                <a:schemeClr val="dk1"/>
              </a:buClr>
              <a:buFont typeface="Arial"/>
              <a:buNone/>
            </a:pPr>
            <a:r>
              <a:rPr b="1" lang="en-US" sz="1800">
                <a:solidFill>
                  <a:schemeClr val="lt1"/>
                </a:solidFill>
              </a:rPr>
              <a:t>Science </a:t>
            </a:r>
            <a:r>
              <a:rPr lang="en-US" sz="1700">
                <a:solidFill>
                  <a:schemeClr val="lt1"/>
                </a:solidFill>
              </a:rPr>
              <a:t>Achievement</a:t>
            </a:r>
            <a:endParaRPr sz="1700">
              <a:solidFill>
                <a:schemeClr val="lt1"/>
              </a:solidFill>
            </a:endParaRPr>
          </a:p>
        </p:txBody>
      </p:sp>
      <p:sp>
        <p:nvSpPr>
          <p:cNvPr id="209" name="Google Shape;209;p35"/>
          <p:cNvSpPr/>
          <p:nvPr/>
        </p:nvSpPr>
        <p:spPr>
          <a:xfrm flipH="1">
            <a:off x="1853641" y="2247022"/>
            <a:ext cx="581100" cy="607200"/>
          </a:xfrm>
          <a:prstGeom prst="ellipse">
            <a:avLst/>
          </a:prstGeom>
          <a:solidFill>
            <a:srgbClr val="3F3151"/>
          </a:solidFill>
          <a:ln cap="flat" cmpd="sng" w="12700">
            <a:solidFill>
              <a:srgbClr val="5F497A"/>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72%</a:t>
            </a:r>
            <a:endParaRPr sz="1800">
              <a:solidFill>
                <a:srgbClr val="FFFFFF"/>
              </a:solidFill>
              <a:latin typeface="Calibri"/>
              <a:ea typeface="Calibri"/>
              <a:cs typeface="Calibri"/>
              <a:sym typeface="Calibri"/>
            </a:endParaRPr>
          </a:p>
        </p:txBody>
      </p:sp>
      <p:sp>
        <p:nvSpPr>
          <p:cNvPr id="210" name="Google Shape;210;p35"/>
          <p:cNvSpPr/>
          <p:nvPr/>
        </p:nvSpPr>
        <p:spPr>
          <a:xfrm>
            <a:off x="671" y="2927676"/>
            <a:ext cx="2143500" cy="706200"/>
          </a:xfrm>
          <a:prstGeom prst="snip2DiagRect">
            <a:avLst>
              <a:gd fmla="val 0" name="adj1"/>
              <a:gd fmla="val 10975" name="adj2"/>
            </a:avLst>
          </a:prstGeom>
          <a:solidFill>
            <a:srgbClr val="366092"/>
          </a:solidFill>
          <a:ln cap="flat" cmpd="sng" w="12700">
            <a:solidFill>
              <a:srgbClr val="244061"/>
            </a:solidFill>
            <a:prstDash val="solid"/>
            <a:miter lim="800000"/>
            <a:headEnd len="sm" w="sm" type="none"/>
            <a:tailEnd len="sm" w="sm" type="none"/>
          </a:ln>
        </p:spPr>
        <p:txBody>
          <a:bodyPr anchorCtr="0" anchor="ctr" bIns="0" lIns="0" spcFirstLastPara="1" rIns="457200" wrap="square" tIns="0">
            <a:noAutofit/>
          </a:bodyPr>
          <a:lstStyle/>
          <a:p>
            <a:pPr indent="-57150" lvl="0" marL="228600" marR="0" rtl="0" algn="ctr">
              <a:spcBef>
                <a:spcPts val="0"/>
              </a:spcBef>
              <a:spcAft>
                <a:spcPts val="0"/>
              </a:spcAft>
              <a:buClr>
                <a:schemeClr val="dk1"/>
              </a:buClr>
              <a:buFont typeface="Arial"/>
              <a:buNone/>
            </a:pPr>
            <a:r>
              <a:rPr b="1" lang="en-US" sz="1800">
                <a:solidFill>
                  <a:schemeClr val="lt1"/>
                </a:solidFill>
              </a:rPr>
              <a:t>Social Studies </a:t>
            </a:r>
            <a:r>
              <a:rPr lang="en-US" sz="1700">
                <a:solidFill>
                  <a:schemeClr val="lt1"/>
                </a:solidFill>
              </a:rPr>
              <a:t>Achievement</a:t>
            </a:r>
            <a:endParaRPr sz="1700">
              <a:solidFill>
                <a:schemeClr val="lt1"/>
              </a:solidFill>
            </a:endParaRPr>
          </a:p>
        </p:txBody>
      </p:sp>
      <p:sp>
        <p:nvSpPr>
          <p:cNvPr id="211" name="Google Shape;211;p35"/>
          <p:cNvSpPr/>
          <p:nvPr/>
        </p:nvSpPr>
        <p:spPr>
          <a:xfrm>
            <a:off x="712" y="3659677"/>
            <a:ext cx="2143500" cy="706200"/>
          </a:xfrm>
          <a:prstGeom prst="snip2DiagRect">
            <a:avLst>
              <a:gd fmla="val 0" name="adj1"/>
              <a:gd fmla="val 10975" name="adj2"/>
            </a:avLst>
          </a:prstGeom>
          <a:solidFill>
            <a:srgbClr val="7AA727"/>
          </a:solidFill>
          <a:ln cap="flat" cmpd="sng" w="12700">
            <a:solidFill>
              <a:srgbClr val="516F1A"/>
            </a:solidFill>
            <a:prstDash val="solid"/>
            <a:miter lim="800000"/>
            <a:headEnd len="sm" w="sm" type="none"/>
            <a:tailEnd len="sm" w="sm" type="none"/>
          </a:ln>
        </p:spPr>
        <p:txBody>
          <a:bodyPr anchorCtr="0" anchor="ctr" bIns="0" lIns="0" spcFirstLastPara="1" rIns="91425" wrap="square" tIns="0">
            <a:noAutofit/>
          </a:bodyPr>
          <a:lstStyle/>
          <a:p>
            <a:pPr indent="0" lvl="0" marL="0" marR="0" rtl="0" algn="ctr">
              <a:spcBef>
                <a:spcPts val="0"/>
              </a:spcBef>
              <a:spcAft>
                <a:spcPts val="0"/>
              </a:spcAft>
              <a:buNone/>
            </a:pPr>
            <a:r>
              <a:rPr b="1" lang="en-US" sz="1800">
                <a:solidFill>
                  <a:schemeClr val="lt1"/>
                </a:solidFill>
              </a:rPr>
              <a:t>Acceleration</a:t>
            </a:r>
            <a:endParaRPr b="1" sz="1800">
              <a:solidFill>
                <a:schemeClr val="lt1"/>
              </a:solidFill>
            </a:endParaRPr>
          </a:p>
          <a:p>
            <a:pPr indent="0" lvl="0" marL="0" marR="0" rtl="0" algn="ctr">
              <a:spcBef>
                <a:spcPts val="0"/>
              </a:spcBef>
              <a:spcAft>
                <a:spcPts val="0"/>
              </a:spcAft>
              <a:buNone/>
            </a:pPr>
            <a:r>
              <a:rPr lang="en-US" sz="1700">
                <a:solidFill>
                  <a:schemeClr val="lt1"/>
                </a:solidFill>
              </a:rPr>
              <a:t>2021-2022</a:t>
            </a:r>
            <a:r>
              <a:rPr b="1" lang="en-US" sz="1700">
                <a:solidFill>
                  <a:schemeClr val="lt1"/>
                </a:solidFill>
              </a:rPr>
              <a:t> </a:t>
            </a:r>
            <a:endParaRPr b="1" sz="1700">
              <a:solidFill>
                <a:schemeClr val="lt1"/>
              </a:solidFill>
            </a:endParaRPr>
          </a:p>
        </p:txBody>
      </p:sp>
      <p:sp>
        <p:nvSpPr>
          <p:cNvPr id="212" name="Google Shape;212;p35"/>
          <p:cNvSpPr/>
          <p:nvPr/>
        </p:nvSpPr>
        <p:spPr>
          <a:xfrm flipH="1">
            <a:off x="1853441" y="2964434"/>
            <a:ext cx="581100" cy="607200"/>
          </a:xfrm>
          <a:prstGeom prst="ellipse">
            <a:avLst/>
          </a:prstGeom>
          <a:solidFill>
            <a:srgbClr val="244061"/>
          </a:solidFill>
          <a:ln cap="flat" cmpd="sng" w="12700">
            <a:solidFill>
              <a:srgbClr val="5F497A"/>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69%</a:t>
            </a:r>
            <a:endParaRPr sz="1800">
              <a:solidFill>
                <a:srgbClr val="FFFFFF"/>
              </a:solidFill>
              <a:latin typeface="Calibri"/>
              <a:ea typeface="Calibri"/>
              <a:cs typeface="Calibri"/>
              <a:sym typeface="Calibri"/>
            </a:endParaRPr>
          </a:p>
        </p:txBody>
      </p:sp>
      <p:sp>
        <p:nvSpPr>
          <p:cNvPr id="213" name="Google Shape;213;p35"/>
          <p:cNvSpPr/>
          <p:nvPr/>
        </p:nvSpPr>
        <p:spPr>
          <a:xfrm flipH="1">
            <a:off x="1853441" y="3659672"/>
            <a:ext cx="581100" cy="607200"/>
          </a:xfrm>
          <a:prstGeom prst="ellipse">
            <a:avLst/>
          </a:prstGeom>
          <a:solidFill>
            <a:srgbClr val="516F1A"/>
          </a:solidFill>
          <a:ln cap="flat" cmpd="sng" w="12700">
            <a:solidFill>
              <a:srgbClr val="5F497A"/>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53%</a:t>
            </a:r>
            <a:endParaRPr sz="1800">
              <a:solidFill>
                <a:srgbClr val="FFFFFF"/>
              </a:solidFill>
              <a:latin typeface="Calibri"/>
              <a:ea typeface="Calibri"/>
              <a:cs typeface="Calibri"/>
              <a:sym typeface="Calibri"/>
            </a:endParaRPr>
          </a:p>
        </p:txBody>
      </p:sp>
      <p:sp>
        <p:nvSpPr>
          <p:cNvPr id="214" name="Google Shape;214;p35"/>
          <p:cNvSpPr/>
          <p:nvPr/>
        </p:nvSpPr>
        <p:spPr>
          <a:xfrm>
            <a:off x="690" y="4391655"/>
            <a:ext cx="2149500" cy="706200"/>
          </a:xfrm>
          <a:prstGeom prst="snip2DiagRect">
            <a:avLst>
              <a:gd fmla="val 0" name="adj1"/>
              <a:gd fmla="val 10975" name="adj2"/>
            </a:avLst>
          </a:prstGeom>
          <a:solidFill>
            <a:srgbClr val="9C7B15"/>
          </a:solidFill>
          <a:ln cap="flat" cmpd="sng" w="12700">
            <a:solidFill>
              <a:srgbClr val="205867"/>
            </a:solidFill>
            <a:prstDash val="solid"/>
            <a:miter lim="800000"/>
            <a:headEnd len="sm" w="sm" type="none"/>
            <a:tailEnd len="sm" w="sm" type="none"/>
          </a:ln>
        </p:spPr>
        <p:txBody>
          <a:bodyPr anchorCtr="0" anchor="ctr" bIns="0" lIns="0" spcFirstLastPara="1" rIns="457200" wrap="square" tIns="0">
            <a:noAutofit/>
          </a:bodyPr>
          <a:lstStyle/>
          <a:p>
            <a:pPr indent="-57150" lvl="0" marL="0" marR="0" rtl="0" algn="ctr">
              <a:spcBef>
                <a:spcPts val="0"/>
              </a:spcBef>
              <a:spcAft>
                <a:spcPts val="0"/>
              </a:spcAft>
              <a:buNone/>
            </a:pPr>
            <a:r>
              <a:rPr b="1" lang="en-US" sz="1750">
                <a:solidFill>
                  <a:schemeClr val="lt1"/>
                </a:solidFill>
              </a:rPr>
              <a:t>Graduation Rate</a:t>
            </a:r>
            <a:r>
              <a:rPr lang="en-US" sz="1500">
                <a:solidFill>
                  <a:schemeClr val="lt1"/>
                </a:solidFill>
              </a:rPr>
              <a:t> </a:t>
            </a:r>
            <a:endParaRPr sz="1500">
              <a:solidFill>
                <a:schemeClr val="lt1"/>
              </a:solidFill>
            </a:endParaRPr>
          </a:p>
          <a:p>
            <a:pPr indent="0" lvl="0" marL="342900" marR="0" rtl="0" algn="ctr">
              <a:spcBef>
                <a:spcPts val="0"/>
              </a:spcBef>
              <a:spcAft>
                <a:spcPts val="0"/>
              </a:spcAft>
              <a:buNone/>
            </a:pPr>
            <a:r>
              <a:rPr lang="en-US" sz="1500">
                <a:solidFill>
                  <a:schemeClr val="lt1"/>
                </a:solidFill>
              </a:rPr>
              <a:t>2021-2022</a:t>
            </a:r>
            <a:endParaRPr sz="1500">
              <a:solidFill>
                <a:schemeClr val="lt1"/>
              </a:solidFill>
            </a:endParaRPr>
          </a:p>
        </p:txBody>
      </p:sp>
      <p:sp>
        <p:nvSpPr>
          <p:cNvPr id="215" name="Google Shape;215;p35"/>
          <p:cNvSpPr/>
          <p:nvPr/>
        </p:nvSpPr>
        <p:spPr>
          <a:xfrm flipH="1">
            <a:off x="1853993" y="4453992"/>
            <a:ext cx="581400" cy="607200"/>
          </a:xfrm>
          <a:prstGeom prst="ellipse">
            <a:avLst/>
          </a:prstGeom>
          <a:solidFill>
            <a:srgbClr val="9C7B15"/>
          </a:solidFill>
          <a:ln cap="flat" cmpd="sng" w="12700">
            <a:solidFill>
              <a:srgbClr val="31859B"/>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87%</a:t>
            </a:r>
            <a:endParaRPr sz="1800">
              <a:solidFill>
                <a:srgbClr val="FFFFFF"/>
              </a:solidFill>
              <a:latin typeface="Calibri"/>
              <a:ea typeface="Calibri"/>
              <a:cs typeface="Calibri"/>
              <a:sym typeface="Calibri"/>
            </a:endParaRPr>
          </a:p>
        </p:txBody>
      </p:sp>
      <p:sp>
        <p:nvSpPr>
          <p:cNvPr id="216" name="Google Shape;216;p35"/>
          <p:cNvSpPr/>
          <p:nvPr/>
        </p:nvSpPr>
        <p:spPr>
          <a:xfrm>
            <a:off x="0" y="25"/>
            <a:ext cx="2435400" cy="706200"/>
          </a:xfrm>
          <a:prstGeom prst="snip2DiagRect">
            <a:avLst>
              <a:gd fmla="val 0" name="adj1"/>
              <a:gd fmla="val 10975" name="adj2"/>
            </a:avLst>
          </a:prstGeom>
          <a:solidFill>
            <a:srgbClr val="E6E6E6"/>
          </a:solidFill>
          <a:ln cap="flat" cmpd="sng" w="12700">
            <a:solidFill>
              <a:srgbClr val="205867"/>
            </a:solidFill>
            <a:prstDash val="solid"/>
            <a:miter lim="800000"/>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lang="en-US" sz="1900">
                <a:solidFill>
                  <a:schemeClr val="dk1"/>
                </a:solidFill>
                <a:latin typeface="Fjalla One"/>
                <a:ea typeface="Fjalla One"/>
                <a:cs typeface="Fjalla One"/>
                <a:sym typeface="Fjalla One"/>
              </a:rPr>
              <a:t>Academic Achievement</a:t>
            </a:r>
            <a:endParaRPr sz="1900">
              <a:solidFill>
                <a:schemeClr val="dk1"/>
              </a:solidFill>
              <a:latin typeface="Fjalla One"/>
              <a:ea typeface="Fjalla One"/>
              <a:cs typeface="Fjalla One"/>
              <a:sym typeface="Fjalla One"/>
            </a:endParaRPr>
          </a:p>
          <a:p>
            <a:pPr indent="0" lvl="0" marL="0" rtl="0" algn="ctr">
              <a:spcBef>
                <a:spcPts val="0"/>
              </a:spcBef>
              <a:spcAft>
                <a:spcPts val="0"/>
              </a:spcAft>
              <a:buClr>
                <a:schemeClr val="dk1"/>
              </a:buClr>
              <a:buSzPts val="1100"/>
              <a:buFont typeface="Arial"/>
              <a:buNone/>
            </a:pPr>
            <a:r>
              <a:rPr lang="en-US" sz="1900">
                <a:solidFill>
                  <a:schemeClr val="dk1"/>
                </a:solidFill>
                <a:latin typeface="Fjalla One"/>
                <a:ea typeface="Fjalla One"/>
                <a:cs typeface="Fjalla One"/>
                <a:sym typeface="Fjalla One"/>
              </a:rPr>
              <a:t>(2023-2024 Results)*</a:t>
            </a:r>
            <a:endParaRPr sz="1100"/>
          </a:p>
        </p:txBody>
      </p:sp>
      <p:sp>
        <p:nvSpPr>
          <p:cNvPr id="217" name="Google Shape;217;p35"/>
          <p:cNvSpPr txBox="1"/>
          <p:nvPr/>
        </p:nvSpPr>
        <p:spPr>
          <a:xfrm>
            <a:off x="-42900" y="5149325"/>
            <a:ext cx="2427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latin typeface="Open Sans"/>
                <a:ea typeface="Open Sans"/>
                <a:cs typeface="Open Sans"/>
                <a:sym typeface="Open Sans"/>
              </a:rPr>
              <a:t>*Access </a:t>
            </a:r>
            <a:r>
              <a:rPr lang="en-US" sz="1200" u="sng">
                <a:solidFill>
                  <a:srgbClr val="1155CC"/>
                </a:solidFill>
                <a:latin typeface="Open Sans"/>
                <a:ea typeface="Open Sans"/>
                <a:cs typeface="Open Sans"/>
                <a:sym typeface="Open Sans"/>
                <a:hlinkClick r:id="rId3">
                  <a:extLst>
                    <a:ext uri="{A12FA001-AC4F-418D-AE19-62706E023703}">
                      <ahyp:hlinkClr val="tx"/>
                    </a:ext>
                  </a:extLst>
                </a:hlinkClick>
              </a:rPr>
              <a:t>edudata.fldoe.org</a:t>
            </a:r>
            <a:r>
              <a:rPr lang="en-US" sz="1200" u="sng">
                <a:solidFill>
                  <a:srgbClr val="69A020"/>
                </a:solidFill>
                <a:latin typeface="Open Sans"/>
                <a:ea typeface="Open Sans"/>
                <a:cs typeface="Open Sans"/>
                <a:sym typeface="Open Sans"/>
                <a:hlinkClick r:id="rId4">
                  <a:extLst>
                    <a:ext uri="{A12FA001-AC4F-418D-AE19-62706E023703}">
                      <ahyp:hlinkClr val="tx"/>
                    </a:ext>
                  </a:extLst>
                </a:hlinkClick>
              </a:rPr>
              <a:t> </a:t>
            </a:r>
            <a:r>
              <a:rPr lang="en-US" sz="1200">
                <a:latin typeface="Open Sans"/>
                <a:ea typeface="Open Sans"/>
                <a:cs typeface="Open Sans"/>
                <a:sym typeface="Open Sans"/>
              </a:rPr>
              <a:t>for additional data and analysis</a:t>
            </a:r>
            <a:endParaRPr sz="1200">
              <a:latin typeface="Open Sans"/>
              <a:ea typeface="Open Sans"/>
              <a:cs typeface="Open Sans"/>
              <a:sym typeface="Open Sans"/>
            </a:endParaRPr>
          </a:p>
        </p:txBody>
      </p:sp>
      <p:sp>
        <p:nvSpPr>
          <p:cNvPr id="218" name="Google Shape;218;p35"/>
          <p:cNvSpPr txBox="1"/>
          <p:nvPr/>
        </p:nvSpPr>
        <p:spPr>
          <a:xfrm>
            <a:off x="2615200" y="5389450"/>
            <a:ext cx="3488100" cy="269400"/>
          </a:xfrm>
          <a:prstGeom prst="rect">
            <a:avLst/>
          </a:prstGeom>
          <a:noFill/>
          <a:ln>
            <a:noFill/>
          </a:ln>
        </p:spPr>
        <p:txBody>
          <a:bodyPr anchorCtr="0" anchor="t" bIns="91425" lIns="91425" spcFirstLastPara="1" rIns="91425" wrap="square" tIns="0">
            <a:noAutofit/>
          </a:bodyPr>
          <a:lstStyle/>
          <a:p>
            <a:pPr indent="0" lvl="0" marL="0" marR="400050" rtl="0" algn="l">
              <a:spcBef>
                <a:spcPts val="400"/>
              </a:spcBef>
              <a:spcAft>
                <a:spcPts val="0"/>
              </a:spcAft>
              <a:buClr>
                <a:srgbClr val="000000"/>
              </a:buClr>
              <a:buSzPts val="1100"/>
              <a:buFont typeface="Arial"/>
              <a:buNone/>
            </a:pPr>
            <a:r>
              <a:rPr lang="en-US" sz="600">
                <a:solidFill>
                  <a:srgbClr val="000000"/>
                </a:solidFill>
              </a:rPr>
              <a:t>Si usted no entiende esta información debido a una barrera idiomática favor de ponerse en contacto con la escuela de su niño(a). Gracias. </a:t>
            </a:r>
            <a:endParaRPr sz="600">
              <a:solidFill>
                <a:srgbClr val="000000"/>
              </a:solidFill>
            </a:endParaRPr>
          </a:p>
          <a:p>
            <a:pPr indent="0" lvl="0" marL="0" rtl="0" algn="l">
              <a:spcBef>
                <a:spcPts val="0"/>
              </a:spcBef>
              <a:spcAft>
                <a:spcPts val="0"/>
              </a:spcAft>
              <a:buNone/>
            </a:pPr>
            <a:r>
              <a:t/>
            </a:r>
            <a:endParaRPr>
              <a:latin typeface="Calibri"/>
              <a:ea typeface="Calibri"/>
              <a:cs typeface="Calibri"/>
              <a:sym typeface="Calibri"/>
            </a:endParaRPr>
          </a:p>
        </p:txBody>
      </p:sp>
      <p:sp>
        <p:nvSpPr>
          <p:cNvPr id="219" name="Google Shape;219;p35"/>
          <p:cNvSpPr txBox="1"/>
          <p:nvPr/>
        </p:nvSpPr>
        <p:spPr>
          <a:xfrm>
            <a:off x="5798500" y="5357825"/>
            <a:ext cx="3288900" cy="269400"/>
          </a:xfrm>
          <a:prstGeom prst="rect">
            <a:avLst/>
          </a:prstGeom>
          <a:noFill/>
          <a:ln>
            <a:noFill/>
          </a:ln>
        </p:spPr>
        <p:txBody>
          <a:bodyPr anchorCtr="0" anchor="t" bIns="91425" lIns="91425" spcFirstLastPara="1" rIns="91425" wrap="square" tIns="0">
            <a:noAutofit/>
          </a:bodyPr>
          <a:lstStyle/>
          <a:p>
            <a:pPr indent="0" lvl="0" marL="0" marR="91440" rtl="0" algn="l">
              <a:lnSpc>
                <a:spcPct val="100000"/>
              </a:lnSpc>
              <a:spcBef>
                <a:spcPts val="400"/>
              </a:spcBef>
              <a:spcAft>
                <a:spcPts val="0"/>
              </a:spcAft>
              <a:buNone/>
            </a:pPr>
            <a:r>
              <a:rPr lang="en-US" sz="600">
                <a:solidFill>
                  <a:srgbClr val="000000"/>
                </a:solidFill>
              </a:rPr>
              <a:t>Nếu quý vị không hiểu tin tức này bởi vì ngôn ngữ bất đồng, xin vui lòng liên </a:t>
            </a:r>
            <a:r>
              <a:rPr lang="en-US" sz="600">
                <a:solidFill>
                  <a:srgbClr val="202124"/>
                </a:solidFill>
                <a:highlight>
                  <a:srgbClr val="F8F9FA"/>
                </a:highlight>
              </a:rPr>
              <a:t>lạc</a:t>
            </a:r>
            <a:r>
              <a:rPr lang="en-US" sz="600">
                <a:solidFill>
                  <a:srgbClr val="000000"/>
                </a:solidFill>
              </a:rPr>
              <a:t> với trủờng học của con quý vị để được bản dịch của tin tức này. Thành thật cám ơn.</a:t>
            </a:r>
            <a:endParaRPr sz="600">
              <a:solidFill>
                <a:srgbClr val="000000"/>
              </a:solidFill>
            </a:endParaRPr>
          </a:p>
          <a:p>
            <a:pPr indent="0" lvl="0" marL="0" marR="91440" rtl="0" algn="l">
              <a:lnSpc>
                <a:spcPct val="100000"/>
              </a:lnSpc>
              <a:spcBef>
                <a:spcPts val="0"/>
              </a:spcBef>
              <a:spcAft>
                <a:spcPts val="0"/>
              </a:spcAft>
              <a:buNone/>
            </a:pPr>
            <a:r>
              <a:t/>
            </a:r>
            <a:endParaRPr>
              <a:latin typeface="Calibri"/>
              <a:ea typeface="Calibri"/>
              <a:cs typeface="Calibri"/>
              <a:sym typeface="Calibri"/>
            </a:endParaRPr>
          </a:p>
        </p:txBody>
      </p:sp>
      <p:sp>
        <p:nvSpPr>
          <p:cNvPr id="220" name="Google Shape;220;p35"/>
          <p:cNvSpPr/>
          <p:nvPr/>
        </p:nvSpPr>
        <p:spPr>
          <a:xfrm>
            <a:off x="7870672" y="5012827"/>
            <a:ext cx="1280400" cy="89100"/>
          </a:xfrm>
          <a:prstGeom prst="rect">
            <a:avLst/>
          </a:prstGeom>
          <a:solidFill>
            <a:srgbClr val="F2F2F2"/>
          </a:solidFill>
          <a:ln>
            <a:noFill/>
          </a:ln>
          <a:effectLst>
            <a:outerShdw blurRad="596900" rotWithShape="0" algn="ctr" dir="5400000" dist="50800">
              <a:srgbClr val="000000">
                <a:alpha val="36860"/>
              </a:srgbClr>
            </a:outerShdw>
          </a:effectLst>
        </p:spPr>
        <p:txBody>
          <a:bodyPr anchorCtr="0" anchor="t" bIns="34275" lIns="68575" spcFirstLastPara="1" rIns="68575" wrap="square" tIns="34275">
            <a:noAutofit/>
          </a:bodyPr>
          <a:lstStyle/>
          <a:p>
            <a:pPr indent="0" lvl="0" marL="0" marR="0" rtl="0" algn="l">
              <a:lnSpc>
                <a:spcPct val="80000"/>
              </a:lnSpc>
              <a:spcBef>
                <a:spcPts val="0"/>
              </a:spcBef>
              <a:spcAft>
                <a:spcPts val="0"/>
              </a:spcAft>
              <a:buNone/>
            </a:pPr>
            <a:r>
              <a:t/>
            </a:r>
            <a:endParaRPr sz="300">
              <a:solidFill>
                <a:srgbClr val="000000"/>
              </a:solidFill>
              <a:latin typeface="Calibri"/>
              <a:ea typeface="Calibri"/>
              <a:cs typeface="Calibri"/>
              <a:sym typeface="Calibri"/>
            </a:endParaRPr>
          </a:p>
        </p:txBody>
      </p:sp>
      <p:sp>
        <p:nvSpPr>
          <p:cNvPr id="221" name="Google Shape;221;p35"/>
          <p:cNvSpPr/>
          <p:nvPr/>
        </p:nvSpPr>
        <p:spPr>
          <a:xfrm>
            <a:off x="6685100" y="1284725"/>
            <a:ext cx="2368800" cy="1616400"/>
          </a:xfrm>
          <a:prstGeom prst="snip2DiagRect">
            <a:avLst>
              <a:gd fmla="val 0" name="adj1"/>
              <a:gd fmla="val 11607" name="adj2"/>
            </a:avLst>
          </a:prstGeom>
          <a:solidFill>
            <a:srgbClr val="31859B"/>
          </a:solidFill>
          <a:ln cap="flat" cmpd="sng" w="12700">
            <a:solidFill>
              <a:srgbClr val="395E89"/>
            </a:solidFill>
            <a:prstDash val="solid"/>
            <a:miter lim="800000"/>
            <a:headEnd len="sm" w="sm" type="none"/>
            <a:tailEnd len="sm" w="sm" type="none"/>
          </a:ln>
        </p:spPr>
        <p:txBody>
          <a:bodyPr anchorCtr="0" anchor="ctr" bIns="34275" lIns="548625" spcFirstLastPara="1" rIns="68575" wrap="square" tIns="34275">
            <a:noAutofit/>
          </a:bodyPr>
          <a:lstStyle/>
          <a:p>
            <a:pPr indent="0" lvl="0" marL="0" marR="0" rtl="0" algn="l">
              <a:spcBef>
                <a:spcPts val="0"/>
              </a:spcBef>
              <a:spcAft>
                <a:spcPts val="0"/>
              </a:spcAft>
              <a:buNone/>
            </a:pPr>
            <a:r>
              <a:t/>
            </a:r>
            <a:endParaRPr sz="1100">
              <a:solidFill>
                <a:schemeClr val="lt1"/>
              </a:solidFill>
            </a:endParaRPr>
          </a:p>
        </p:txBody>
      </p:sp>
      <p:sp>
        <p:nvSpPr>
          <p:cNvPr id="222" name="Google Shape;222;p35"/>
          <p:cNvSpPr txBox="1"/>
          <p:nvPr/>
        </p:nvSpPr>
        <p:spPr>
          <a:xfrm flipH="1">
            <a:off x="6685040" y="991085"/>
            <a:ext cx="2040300" cy="284700"/>
          </a:xfrm>
          <a:prstGeom prst="rect">
            <a:avLst/>
          </a:prstGeom>
          <a:noFill/>
          <a:ln>
            <a:noFill/>
          </a:ln>
        </p:spPr>
        <p:txBody>
          <a:bodyPr anchorCtr="0" anchor="b" bIns="34275" lIns="0" spcFirstLastPara="1" rIns="68575" wrap="square" tIns="34275">
            <a:spAutoFit/>
          </a:bodyPr>
          <a:lstStyle/>
          <a:p>
            <a:pPr indent="0" lvl="0" marL="0" marR="0" rtl="0" algn="l">
              <a:spcBef>
                <a:spcPts val="0"/>
              </a:spcBef>
              <a:spcAft>
                <a:spcPts val="0"/>
              </a:spcAft>
              <a:buNone/>
            </a:pPr>
            <a:r>
              <a:rPr lang="en-US">
                <a:solidFill>
                  <a:schemeClr val="dk1"/>
                </a:solidFill>
                <a:latin typeface="Fjalla One"/>
                <a:ea typeface="Fjalla One"/>
                <a:cs typeface="Fjalla One"/>
                <a:sym typeface="Fjalla One"/>
              </a:rPr>
              <a:t>Curriculum Programs </a:t>
            </a:r>
            <a:endParaRPr sz="1000">
              <a:solidFill>
                <a:schemeClr val="dk1"/>
              </a:solidFill>
              <a:latin typeface="Fjalla One"/>
              <a:ea typeface="Fjalla One"/>
              <a:cs typeface="Fjalla One"/>
              <a:sym typeface="Fjalla One"/>
            </a:endParaRPr>
          </a:p>
        </p:txBody>
      </p:sp>
      <p:sp>
        <p:nvSpPr>
          <p:cNvPr id="223" name="Google Shape;223;p35"/>
          <p:cNvSpPr/>
          <p:nvPr/>
        </p:nvSpPr>
        <p:spPr>
          <a:xfrm>
            <a:off x="4343400" y="21850"/>
            <a:ext cx="2042700" cy="800400"/>
          </a:xfrm>
          <a:prstGeom prst="chevron">
            <a:avLst>
              <a:gd fmla="val 50000" name="adj"/>
            </a:avLst>
          </a:prstGeom>
          <a:solidFill>
            <a:srgbClr val="E6E6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Fjalla One"/>
                <a:ea typeface="Fjalla One"/>
                <a:cs typeface="Fjalla One"/>
                <a:sym typeface="Fjalla One"/>
              </a:rPr>
              <a:t>Set-aside for Parent &amp; Family Engagement </a:t>
            </a:r>
            <a:endParaRPr sz="1200">
              <a:solidFill>
                <a:schemeClr val="dk1"/>
              </a:solidFill>
              <a:latin typeface="Fjalla One"/>
              <a:ea typeface="Fjalla One"/>
              <a:cs typeface="Fjalla One"/>
              <a:sym typeface="Fjalla One"/>
            </a:endParaRPr>
          </a:p>
          <a:p>
            <a:pPr indent="0" lvl="0" marL="0" rtl="0" algn="ctr">
              <a:spcBef>
                <a:spcPts val="0"/>
              </a:spcBef>
              <a:spcAft>
                <a:spcPts val="0"/>
              </a:spcAft>
              <a:buClr>
                <a:schemeClr val="dk1"/>
              </a:buClr>
              <a:buSzPts val="1100"/>
              <a:buFont typeface="Arial"/>
              <a:buNone/>
            </a:pPr>
            <a:r>
              <a:rPr lang="en-US" sz="1200">
                <a:solidFill>
                  <a:schemeClr val="dk1"/>
                </a:solidFill>
                <a:latin typeface="Fjalla One"/>
                <a:ea typeface="Fjalla One"/>
                <a:cs typeface="Fjalla One"/>
                <a:sym typeface="Fjalla One"/>
              </a:rPr>
              <a:t>$7,860</a:t>
            </a:r>
            <a:endParaRPr>
              <a:solidFill>
                <a:schemeClr val="dk1"/>
              </a:solidFill>
            </a:endParaRPr>
          </a:p>
        </p:txBody>
      </p:sp>
      <p:sp>
        <p:nvSpPr>
          <p:cNvPr id="224" name="Google Shape;224;p35"/>
          <p:cNvSpPr/>
          <p:nvPr/>
        </p:nvSpPr>
        <p:spPr>
          <a:xfrm>
            <a:off x="2648750" y="21625"/>
            <a:ext cx="2042700" cy="800400"/>
          </a:xfrm>
          <a:prstGeom prst="chevron">
            <a:avLst>
              <a:gd fmla="val 50000" name="adj"/>
            </a:avLst>
          </a:prstGeom>
          <a:solidFill>
            <a:srgbClr val="E6E6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Fjalla One"/>
                <a:ea typeface="Fjalla One"/>
                <a:cs typeface="Fjalla One"/>
                <a:sym typeface="Fjalla One"/>
              </a:rPr>
              <a:t>Total Title I </a:t>
            </a:r>
            <a:endParaRPr sz="1200">
              <a:solidFill>
                <a:schemeClr val="dk1"/>
              </a:solidFill>
              <a:latin typeface="Fjalla One"/>
              <a:ea typeface="Fjalla One"/>
              <a:cs typeface="Fjalla One"/>
              <a:sym typeface="Fjalla One"/>
            </a:endParaRPr>
          </a:p>
          <a:p>
            <a:pPr indent="0" lvl="0" marL="0" rtl="0" algn="ctr">
              <a:spcBef>
                <a:spcPts val="0"/>
              </a:spcBef>
              <a:spcAft>
                <a:spcPts val="0"/>
              </a:spcAft>
              <a:buNone/>
            </a:pPr>
            <a:r>
              <a:rPr lang="en-US" sz="1200">
                <a:solidFill>
                  <a:schemeClr val="dk1"/>
                </a:solidFill>
                <a:latin typeface="Fjalla One"/>
                <a:ea typeface="Fjalla One"/>
                <a:cs typeface="Fjalla One"/>
                <a:sym typeface="Fjalla One"/>
              </a:rPr>
              <a:t>Funds</a:t>
            </a:r>
            <a:endParaRPr sz="1200">
              <a:solidFill>
                <a:schemeClr val="dk1"/>
              </a:solidFill>
              <a:latin typeface="Fjalla One"/>
              <a:ea typeface="Fjalla One"/>
              <a:cs typeface="Fjalla One"/>
              <a:sym typeface="Fjalla One"/>
            </a:endParaRPr>
          </a:p>
          <a:p>
            <a:pPr indent="0" lvl="0" marL="0" rtl="0" algn="ctr">
              <a:spcBef>
                <a:spcPts val="0"/>
              </a:spcBef>
              <a:spcAft>
                <a:spcPts val="0"/>
              </a:spcAft>
              <a:buNone/>
            </a:pPr>
            <a:r>
              <a:rPr lang="en-US" sz="1200">
                <a:solidFill>
                  <a:schemeClr val="dk1"/>
                </a:solidFill>
                <a:latin typeface="Fjalla One"/>
                <a:ea typeface="Fjalla One"/>
                <a:cs typeface="Fjalla One"/>
                <a:sym typeface="Fjalla One"/>
              </a:rPr>
              <a:t>$</a:t>
            </a:r>
            <a:r>
              <a:rPr lang="en-US" sz="1200">
                <a:solidFill>
                  <a:schemeClr val="dk1"/>
                </a:solidFill>
                <a:latin typeface="Fjalla One"/>
                <a:ea typeface="Fjalla One"/>
                <a:cs typeface="Fjalla One"/>
                <a:sym typeface="Fjalla One"/>
              </a:rPr>
              <a:t>231,870.00</a:t>
            </a:r>
            <a:endParaRPr sz="1200">
              <a:solidFill>
                <a:schemeClr val="dk1"/>
              </a:solidFill>
              <a:latin typeface="Fjalla One"/>
              <a:ea typeface="Fjalla One"/>
              <a:cs typeface="Fjalla One"/>
              <a:sym typeface="Fjalla One"/>
            </a:endParaRPr>
          </a:p>
        </p:txBody>
      </p:sp>
      <p:sp>
        <p:nvSpPr>
          <p:cNvPr id="225" name="Google Shape;225;p35"/>
          <p:cNvSpPr/>
          <p:nvPr/>
        </p:nvSpPr>
        <p:spPr>
          <a:xfrm>
            <a:off x="7451675" y="3049439"/>
            <a:ext cx="1613700" cy="556500"/>
          </a:xfrm>
          <a:prstGeom prst="rect">
            <a:avLst/>
          </a:prstGeom>
          <a:solidFill>
            <a:srgbClr val="FDAA27"/>
          </a:solidFill>
          <a:ln>
            <a:noFill/>
          </a:ln>
          <a:effectLst>
            <a:outerShdw blurRad="736600" rotWithShape="0" algn="ctr" dir="3960000" dist="50800">
              <a:srgbClr val="000000">
                <a:alpha val="43920"/>
              </a:srgbClr>
            </a:outerShdw>
          </a:effectLst>
        </p:spPr>
        <p:txBody>
          <a:bodyPr anchorCtr="0" anchor="t" bIns="34275" lIns="68575" spcFirstLastPara="1" rIns="68575" wrap="square" tIns="34275">
            <a:noAutofit/>
          </a:bodyPr>
          <a:lstStyle/>
          <a:p>
            <a:pPr indent="0" lvl="0" marL="0" rtl="0" algn="ctr">
              <a:spcBef>
                <a:spcPts val="0"/>
              </a:spcBef>
              <a:spcAft>
                <a:spcPts val="0"/>
              </a:spcAft>
              <a:buClr>
                <a:schemeClr val="dk1"/>
              </a:buClr>
              <a:buFont typeface="Arial"/>
              <a:buNone/>
            </a:pPr>
            <a:r>
              <a:rPr b="1" lang="en-US">
                <a:solidFill>
                  <a:schemeClr val="lt1"/>
                </a:solidFill>
                <a:latin typeface="Calibri"/>
                <a:ea typeface="Calibri"/>
                <a:cs typeface="Calibri"/>
                <a:sym typeface="Calibri"/>
              </a:rPr>
              <a:t>Parent and Family Engagement Events</a:t>
            </a:r>
            <a:endParaRPr sz="1400">
              <a:solidFill>
                <a:srgbClr val="000000"/>
              </a:solidFill>
              <a:latin typeface="Calibri"/>
              <a:ea typeface="Calibri"/>
              <a:cs typeface="Calibri"/>
              <a:sym typeface="Calibri"/>
            </a:endParaRPr>
          </a:p>
        </p:txBody>
      </p:sp>
      <p:sp>
        <p:nvSpPr>
          <p:cNvPr id="226" name="Google Shape;226;p35"/>
          <p:cNvSpPr/>
          <p:nvPr/>
        </p:nvSpPr>
        <p:spPr>
          <a:xfrm>
            <a:off x="7451678" y="3605766"/>
            <a:ext cx="1613700" cy="175200"/>
          </a:xfrm>
          <a:prstGeom prst="rect">
            <a:avLst/>
          </a:prstGeom>
          <a:solidFill>
            <a:srgbClr val="FECB7B"/>
          </a:solidFill>
          <a:ln>
            <a:noFill/>
          </a:ln>
          <a:effectLst>
            <a:outerShdw blurRad="736600" rotWithShape="0" algn="ctr" dir="3960000" dist="50800">
              <a:srgbClr val="000000">
                <a:alpha val="43920"/>
              </a:srgbClr>
            </a:outerShdw>
          </a:effectLst>
        </p:spPr>
        <p:txBody>
          <a:bodyPr anchorCtr="0" anchor="t" bIns="34275" lIns="68575" spcFirstLastPara="1" rIns="68575" wrap="square" tIns="34275">
            <a:noAutofit/>
          </a:bodyPr>
          <a:lstStyle/>
          <a:p>
            <a:pPr indent="0" lvl="0" marL="0" marR="0" rtl="0" algn="l">
              <a:lnSpc>
                <a:spcPct val="80000"/>
              </a:lnSpc>
              <a:spcBef>
                <a:spcPts val="0"/>
              </a:spcBef>
              <a:spcAft>
                <a:spcPts val="0"/>
              </a:spcAft>
              <a:buNone/>
            </a:pPr>
            <a:r>
              <a:t/>
            </a:r>
            <a:endParaRPr sz="1000">
              <a:solidFill>
                <a:srgbClr val="000000"/>
              </a:solidFill>
              <a:latin typeface="Calibri"/>
              <a:ea typeface="Calibri"/>
              <a:cs typeface="Calibri"/>
              <a:sym typeface="Calibri"/>
            </a:endParaRPr>
          </a:p>
        </p:txBody>
      </p:sp>
      <p:sp>
        <p:nvSpPr>
          <p:cNvPr id="227" name="Google Shape;227;p35"/>
          <p:cNvSpPr/>
          <p:nvPr/>
        </p:nvSpPr>
        <p:spPr>
          <a:xfrm>
            <a:off x="7451678" y="3780986"/>
            <a:ext cx="1613700" cy="1380300"/>
          </a:xfrm>
          <a:prstGeom prst="rect">
            <a:avLst/>
          </a:prstGeom>
          <a:solidFill>
            <a:srgbClr val="FFFFFF"/>
          </a:solidFill>
          <a:ln>
            <a:noFill/>
          </a:ln>
          <a:effectLst>
            <a:outerShdw blurRad="736600" rotWithShape="0" algn="ctr" dir="3960000" dist="50800">
              <a:srgbClr val="000000">
                <a:alpha val="43920"/>
              </a:srgbClr>
            </a:outerShdw>
          </a:effectLst>
        </p:spPr>
        <p:txBody>
          <a:bodyPr anchorCtr="0" anchor="t" bIns="34275" lIns="68575" spcFirstLastPara="1" rIns="68575" wrap="square" tIns="34275">
            <a:noAutofit/>
          </a:bodyPr>
          <a:lstStyle/>
          <a:p>
            <a:pPr indent="-69850" lvl="0" marL="171450" rtl="0" algn="l">
              <a:spcBef>
                <a:spcPts val="0"/>
              </a:spcBef>
              <a:spcAft>
                <a:spcPts val="0"/>
              </a:spcAft>
              <a:buClr>
                <a:schemeClr val="dk1"/>
              </a:buClr>
              <a:buSzPts val="1100"/>
              <a:buChar char="●"/>
            </a:pPr>
            <a:r>
              <a:rPr lang="en-US" sz="1100">
                <a:solidFill>
                  <a:schemeClr val="dk1"/>
                </a:solidFill>
              </a:rPr>
              <a:t>Senior Family Night </a:t>
            </a:r>
            <a:endParaRPr sz="1100">
              <a:solidFill>
                <a:schemeClr val="dk1"/>
              </a:solidFill>
            </a:endParaRPr>
          </a:p>
          <a:p>
            <a:pPr indent="-69850" lvl="0" marL="171450" rtl="0" algn="l">
              <a:spcBef>
                <a:spcPts val="0"/>
              </a:spcBef>
              <a:spcAft>
                <a:spcPts val="0"/>
              </a:spcAft>
              <a:buClr>
                <a:schemeClr val="dk1"/>
              </a:buClr>
              <a:buSzPts val="1100"/>
              <a:buChar char="●"/>
            </a:pPr>
            <a:r>
              <a:rPr lang="en-US" sz="1100">
                <a:solidFill>
                  <a:schemeClr val="dk1"/>
                </a:solidFill>
              </a:rPr>
              <a:t>College and Career Readiness</a:t>
            </a:r>
            <a:endParaRPr sz="1100">
              <a:solidFill>
                <a:schemeClr val="dk1"/>
              </a:solidFill>
            </a:endParaRPr>
          </a:p>
          <a:p>
            <a:pPr indent="-69850" lvl="0" marL="171450" rtl="0" algn="l">
              <a:spcBef>
                <a:spcPts val="0"/>
              </a:spcBef>
              <a:spcAft>
                <a:spcPts val="0"/>
              </a:spcAft>
              <a:buClr>
                <a:schemeClr val="dk1"/>
              </a:buClr>
              <a:buSzPts val="1100"/>
              <a:buChar char="●"/>
            </a:pPr>
            <a:r>
              <a:rPr lang="en-US" sz="1100">
                <a:solidFill>
                  <a:schemeClr val="dk1"/>
                </a:solidFill>
              </a:rPr>
              <a:t>Feeder School Progression Night</a:t>
            </a:r>
            <a:endParaRPr sz="1100">
              <a:solidFill>
                <a:schemeClr val="dk1"/>
              </a:solidFill>
            </a:endParaRPr>
          </a:p>
          <a:p>
            <a:pPr indent="-69850" lvl="0" marL="171450" rtl="0" algn="l">
              <a:spcBef>
                <a:spcPts val="0"/>
              </a:spcBef>
              <a:spcAft>
                <a:spcPts val="0"/>
              </a:spcAft>
              <a:buClr>
                <a:schemeClr val="dk1"/>
              </a:buClr>
              <a:buSzPts val="1100"/>
              <a:buChar char="●"/>
            </a:pPr>
            <a:r>
              <a:rPr lang="en-US" sz="1100">
                <a:solidFill>
                  <a:schemeClr val="dk1"/>
                </a:solidFill>
              </a:rPr>
              <a:t>Graduation Requirements </a:t>
            </a:r>
            <a:endParaRPr>
              <a:latin typeface="Calibri"/>
              <a:ea typeface="Calibri"/>
              <a:cs typeface="Calibri"/>
              <a:sym typeface="Calibri"/>
            </a:endParaRPr>
          </a:p>
        </p:txBody>
      </p:sp>
      <p:sp>
        <p:nvSpPr>
          <p:cNvPr id="228" name="Google Shape;228;p35"/>
          <p:cNvSpPr/>
          <p:nvPr/>
        </p:nvSpPr>
        <p:spPr>
          <a:xfrm>
            <a:off x="5844211" y="3605766"/>
            <a:ext cx="1614900" cy="175200"/>
          </a:xfrm>
          <a:prstGeom prst="rect">
            <a:avLst/>
          </a:prstGeom>
          <a:solidFill>
            <a:schemeClr val="accent4"/>
          </a:solidFill>
          <a:ln>
            <a:noFill/>
          </a:ln>
          <a:effectLst>
            <a:outerShdw blurRad="584200" rotWithShape="0" algn="ctr" dir="4380000" dist="50800">
              <a:srgbClr val="000000">
                <a:alpha val="60000"/>
              </a:srgbClr>
            </a:outerShdw>
          </a:effectLst>
        </p:spPr>
        <p:txBody>
          <a:bodyPr anchorCtr="0" anchor="t" bIns="34275" lIns="68575" spcFirstLastPara="1" rIns="68575" wrap="square" tIns="34275">
            <a:noAutofit/>
          </a:bodyPr>
          <a:lstStyle/>
          <a:p>
            <a:pPr indent="0" lvl="0" marL="0" marR="0" rtl="0" algn="l">
              <a:lnSpc>
                <a:spcPct val="80000"/>
              </a:lnSpc>
              <a:spcBef>
                <a:spcPts val="0"/>
              </a:spcBef>
              <a:spcAft>
                <a:spcPts val="0"/>
              </a:spcAft>
              <a:buNone/>
            </a:pPr>
            <a:r>
              <a:t/>
            </a:r>
            <a:endParaRPr sz="1000">
              <a:solidFill>
                <a:srgbClr val="000000"/>
              </a:solidFill>
              <a:latin typeface="Calibri"/>
              <a:ea typeface="Calibri"/>
              <a:cs typeface="Calibri"/>
              <a:sym typeface="Calibri"/>
            </a:endParaRPr>
          </a:p>
        </p:txBody>
      </p:sp>
      <p:sp>
        <p:nvSpPr>
          <p:cNvPr id="229" name="Google Shape;229;p35"/>
          <p:cNvSpPr/>
          <p:nvPr/>
        </p:nvSpPr>
        <p:spPr>
          <a:xfrm>
            <a:off x="5844211" y="3780986"/>
            <a:ext cx="1614900" cy="1380300"/>
          </a:xfrm>
          <a:prstGeom prst="rect">
            <a:avLst/>
          </a:prstGeom>
          <a:solidFill>
            <a:srgbClr val="FFFFFF"/>
          </a:solidFill>
          <a:ln>
            <a:noFill/>
          </a:ln>
          <a:effectLst>
            <a:outerShdw blurRad="584200" rotWithShape="0" algn="ctr" dir="4380000" dist="50800">
              <a:srgbClr val="000000">
                <a:alpha val="60000"/>
              </a:srgbClr>
            </a:outerShdw>
          </a:effectLst>
        </p:spPr>
        <p:txBody>
          <a:bodyPr anchorCtr="0" anchor="t" bIns="34275" lIns="68575" spcFirstLastPara="1" rIns="68575" wrap="square" tIns="34275">
            <a:noAutofit/>
          </a:bodyPr>
          <a:lstStyle/>
          <a:p>
            <a:pPr indent="-69850" lvl="0" marL="171450" rtl="0" algn="l">
              <a:spcBef>
                <a:spcPts val="0"/>
              </a:spcBef>
              <a:spcAft>
                <a:spcPts val="0"/>
              </a:spcAft>
              <a:buClr>
                <a:schemeClr val="dk1"/>
              </a:buClr>
              <a:buSzPts val="1100"/>
              <a:buChar char="●"/>
            </a:pPr>
            <a:r>
              <a:rPr lang="en-US" sz="1100">
                <a:solidFill>
                  <a:schemeClr val="dk1"/>
                </a:solidFill>
              </a:rPr>
              <a:t>Visible Learning for Teachers - Maximizing Impact on Learning in the Classroom</a:t>
            </a:r>
            <a:endParaRPr sz="1100">
              <a:solidFill>
                <a:schemeClr val="dk1"/>
              </a:solidFill>
            </a:endParaRPr>
          </a:p>
          <a:p>
            <a:pPr indent="0" lvl="0" marL="457200" rtl="0" algn="l">
              <a:spcBef>
                <a:spcPts val="0"/>
              </a:spcBef>
              <a:spcAft>
                <a:spcPts val="0"/>
              </a:spcAft>
              <a:buNone/>
            </a:pPr>
            <a:r>
              <a:t/>
            </a:r>
            <a:endParaRPr sz="1100">
              <a:solidFill>
                <a:schemeClr val="dk1"/>
              </a:solidFill>
            </a:endParaRPr>
          </a:p>
        </p:txBody>
      </p:sp>
      <p:sp>
        <p:nvSpPr>
          <p:cNvPr id="230" name="Google Shape;230;p35"/>
          <p:cNvSpPr/>
          <p:nvPr/>
        </p:nvSpPr>
        <p:spPr>
          <a:xfrm>
            <a:off x="4230688" y="3049438"/>
            <a:ext cx="1613700" cy="556500"/>
          </a:xfrm>
          <a:prstGeom prst="rect">
            <a:avLst/>
          </a:prstGeom>
          <a:solidFill>
            <a:srgbClr val="6DAFBA"/>
          </a:solidFill>
          <a:ln>
            <a:noFill/>
          </a:ln>
          <a:effectLst>
            <a:outerShdw blurRad="520700" rotWithShape="0" algn="ctr" dir="4980000" dist="50800">
              <a:srgbClr val="000000">
                <a:alpha val="41960"/>
              </a:srgbClr>
            </a:outerShdw>
          </a:effectLst>
        </p:spPr>
        <p:txBody>
          <a:bodyPr anchorCtr="0" anchor="t" bIns="34275" lIns="68575" spcFirstLastPara="1" rIns="68575" wrap="square" tIns="34275">
            <a:noAutofit/>
          </a:bodyPr>
          <a:lstStyle/>
          <a:p>
            <a:pPr indent="0" lvl="0" marL="0" marR="0" rtl="0" algn="l">
              <a:spcBef>
                <a:spcPts val="0"/>
              </a:spcBef>
              <a:spcAft>
                <a:spcPts val="0"/>
              </a:spcAft>
              <a:buClr>
                <a:srgbClr val="000000"/>
              </a:buClr>
              <a:buFont typeface="Arial"/>
              <a:buNone/>
            </a:pPr>
            <a:r>
              <a:t/>
            </a:r>
            <a:endParaRPr sz="1200">
              <a:solidFill>
                <a:srgbClr val="000000"/>
              </a:solidFill>
              <a:latin typeface="Calibri"/>
              <a:ea typeface="Calibri"/>
              <a:cs typeface="Calibri"/>
              <a:sym typeface="Calibri"/>
            </a:endParaRPr>
          </a:p>
        </p:txBody>
      </p:sp>
      <p:sp>
        <p:nvSpPr>
          <p:cNvPr id="231" name="Google Shape;231;p35"/>
          <p:cNvSpPr/>
          <p:nvPr/>
        </p:nvSpPr>
        <p:spPr>
          <a:xfrm>
            <a:off x="4230679" y="3605766"/>
            <a:ext cx="1613700" cy="175200"/>
          </a:xfrm>
          <a:prstGeom prst="rect">
            <a:avLst/>
          </a:prstGeom>
          <a:solidFill>
            <a:srgbClr val="A6CED5"/>
          </a:solidFill>
          <a:ln>
            <a:noFill/>
          </a:ln>
          <a:effectLst>
            <a:outerShdw blurRad="520700" rotWithShape="0" algn="ctr" dir="4980000" dist="50800">
              <a:srgbClr val="000000">
                <a:alpha val="41960"/>
              </a:srgbClr>
            </a:outerShdw>
          </a:effectLst>
        </p:spPr>
        <p:txBody>
          <a:bodyPr anchorCtr="0" anchor="t" bIns="34275" lIns="68575" spcFirstLastPara="1" rIns="68575" wrap="square" tIns="34275">
            <a:noAutofit/>
          </a:bodyPr>
          <a:lstStyle/>
          <a:p>
            <a:pPr indent="0" lvl="0" marL="0" marR="0" rtl="0" algn="l">
              <a:lnSpc>
                <a:spcPct val="80000"/>
              </a:lnSpc>
              <a:spcBef>
                <a:spcPts val="0"/>
              </a:spcBef>
              <a:spcAft>
                <a:spcPts val="0"/>
              </a:spcAft>
              <a:buNone/>
            </a:pPr>
            <a:r>
              <a:t/>
            </a:r>
            <a:endParaRPr sz="1000">
              <a:solidFill>
                <a:srgbClr val="000000"/>
              </a:solidFill>
              <a:latin typeface="Calibri"/>
              <a:ea typeface="Calibri"/>
              <a:cs typeface="Calibri"/>
              <a:sym typeface="Calibri"/>
            </a:endParaRPr>
          </a:p>
        </p:txBody>
      </p:sp>
      <p:sp>
        <p:nvSpPr>
          <p:cNvPr id="232" name="Google Shape;232;p35"/>
          <p:cNvSpPr/>
          <p:nvPr/>
        </p:nvSpPr>
        <p:spPr>
          <a:xfrm>
            <a:off x="4230679" y="3780986"/>
            <a:ext cx="1613700" cy="1380300"/>
          </a:xfrm>
          <a:prstGeom prst="rect">
            <a:avLst/>
          </a:prstGeom>
          <a:solidFill>
            <a:srgbClr val="FFFFFF"/>
          </a:solidFill>
          <a:ln>
            <a:noFill/>
          </a:ln>
          <a:effectLst>
            <a:outerShdw blurRad="520700" rotWithShape="0" algn="ctr" dir="4980000" dist="50800">
              <a:srgbClr val="000000">
                <a:alpha val="41960"/>
              </a:srgbClr>
            </a:outerShdw>
          </a:effectLst>
        </p:spPr>
        <p:txBody>
          <a:bodyPr anchorCtr="0" anchor="t" bIns="34275" lIns="68575" spcFirstLastPara="1" rIns="68575" wrap="square" tIns="34275">
            <a:noAutofit/>
          </a:bodyPr>
          <a:lstStyle/>
          <a:p>
            <a:pPr indent="-70961" lvl="0" marL="171450" rtl="0" algn="l">
              <a:lnSpc>
                <a:spcPct val="90000"/>
              </a:lnSpc>
              <a:spcBef>
                <a:spcPts val="0"/>
              </a:spcBef>
              <a:spcAft>
                <a:spcPts val="0"/>
              </a:spcAft>
              <a:buClr>
                <a:schemeClr val="dk1"/>
              </a:buClr>
              <a:buSzPts val="1118"/>
              <a:buChar char="●"/>
            </a:pPr>
            <a:r>
              <a:rPr lang="en-US" sz="1117">
                <a:solidFill>
                  <a:schemeClr val="dk1"/>
                </a:solidFill>
              </a:rPr>
              <a:t>Science lab equipment</a:t>
            </a:r>
            <a:endParaRPr sz="1117">
              <a:solidFill>
                <a:schemeClr val="dk1"/>
              </a:solidFill>
            </a:endParaRPr>
          </a:p>
          <a:p>
            <a:pPr indent="-70961" lvl="0" marL="171450" rtl="0" algn="l">
              <a:lnSpc>
                <a:spcPct val="90000"/>
              </a:lnSpc>
              <a:spcBef>
                <a:spcPts val="0"/>
              </a:spcBef>
              <a:spcAft>
                <a:spcPts val="0"/>
              </a:spcAft>
              <a:buClr>
                <a:schemeClr val="dk1"/>
              </a:buClr>
              <a:buSzPts val="1118"/>
              <a:buChar char="●"/>
            </a:pPr>
            <a:r>
              <a:rPr lang="en-US" sz="1117">
                <a:solidFill>
                  <a:schemeClr val="dk1"/>
                </a:solidFill>
              </a:rPr>
              <a:t>ELA resources </a:t>
            </a:r>
            <a:endParaRPr sz="1117">
              <a:solidFill>
                <a:schemeClr val="dk1"/>
              </a:solidFill>
            </a:endParaRPr>
          </a:p>
          <a:p>
            <a:pPr indent="-70961" lvl="0" marL="171450" rtl="0" algn="l">
              <a:lnSpc>
                <a:spcPct val="90000"/>
              </a:lnSpc>
              <a:spcBef>
                <a:spcPts val="0"/>
              </a:spcBef>
              <a:spcAft>
                <a:spcPts val="0"/>
              </a:spcAft>
              <a:buClr>
                <a:schemeClr val="dk1"/>
              </a:buClr>
              <a:buSzPts val="1118"/>
              <a:buChar char="●"/>
            </a:pPr>
            <a:r>
              <a:rPr lang="en-US" sz="1117">
                <a:solidFill>
                  <a:schemeClr val="dk1"/>
                </a:solidFill>
              </a:rPr>
              <a:t>Math resources </a:t>
            </a:r>
            <a:endParaRPr sz="1117">
              <a:solidFill>
                <a:schemeClr val="dk1"/>
              </a:solidFill>
            </a:endParaRPr>
          </a:p>
          <a:p>
            <a:pPr indent="-70961" lvl="0" marL="171450" rtl="0" algn="l">
              <a:lnSpc>
                <a:spcPct val="90000"/>
              </a:lnSpc>
              <a:spcBef>
                <a:spcPts val="0"/>
              </a:spcBef>
              <a:spcAft>
                <a:spcPts val="0"/>
              </a:spcAft>
              <a:buClr>
                <a:schemeClr val="dk1"/>
              </a:buClr>
              <a:buSzPts val="1118"/>
              <a:buChar char="●"/>
            </a:pPr>
            <a:r>
              <a:rPr lang="en-US" sz="1117">
                <a:solidFill>
                  <a:schemeClr val="dk1"/>
                </a:solidFill>
              </a:rPr>
              <a:t>Social Studies resources </a:t>
            </a:r>
            <a:endParaRPr sz="1117">
              <a:solidFill>
                <a:schemeClr val="dk1"/>
              </a:solidFill>
            </a:endParaRPr>
          </a:p>
          <a:p>
            <a:pPr indent="-70961" lvl="0" marL="171450" rtl="0" algn="l">
              <a:lnSpc>
                <a:spcPct val="90000"/>
              </a:lnSpc>
              <a:spcBef>
                <a:spcPts val="0"/>
              </a:spcBef>
              <a:spcAft>
                <a:spcPts val="0"/>
              </a:spcAft>
              <a:buClr>
                <a:schemeClr val="dk1"/>
              </a:buClr>
              <a:buSzPts val="1118"/>
              <a:buChar char="●"/>
            </a:pPr>
            <a:r>
              <a:rPr lang="en-US" sz="1117">
                <a:solidFill>
                  <a:schemeClr val="dk1"/>
                </a:solidFill>
              </a:rPr>
              <a:t>Library resources</a:t>
            </a:r>
            <a:endParaRPr sz="1117">
              <a:solidFill>
                <a:schemeClr val="dk1"/>
              </a:solidFill>
            </a:endParaRPr>
          </a:p>
          <a:p>
            <a:pPr indent="-70961" lvl="0" marL="171450" rtl="0" algn="l">
              <a:lnSpc>
                <a:spcPct val="90000"/>
              </a:lnSpc>
              <a:spcBef>
                <a:spcPts val="0"/>
              </a:spcBef>
              <a:spcAft>
                <a:spcPts val="0"/>
              </a:spcAft>
              <a:buClr>
                <a:schemeClr val="dk1"/>
              </a:buClr>
              <a:buSzPts val="1118"/>
              <a:buChar char="●"/>
            </a:pPr>
            <a:r>
              <a:rPr lang="en-US" sz="1117">
                <a:solidFill>
                  <a:schemeClr val="dk1"/>
                </a:solidFill>
              </a:rPr>
              <a:t>Technology supplies</a:t>
            </a:r>
            <a:endParaRPr>
              <a:latin typeface="Calibri"/>
              <a:ea typeface="Calibri"/>
              <a:cs typeface="Calibri"/>
              <a:sym typeface="Calibri"/>
            </a:endParaRPr>
          </a:p>
        </p:txBody>
      </p:sp>
      <p:sp>
        <p:nvSpPr>
          <p:cNvPr id="233" name="Google Shape;233;p35"/>
          <p:cNvSpPr/>
          <p:nvPr/>
        </p:nvSpPr>
        <p:spPr>
          <a:xfrm>
            <a:off x="2650425" y="3605775"/>
            <a:ext cx="1580400" cy="175200"/>
          </a:xfrm>
          <a:prstGeom prst="rect">
            <a:avLst/>
          </a:prstGeom>
          <a:solidFill>
            <a:srgbClr val="A8D08C"/>
          </a:solidFill>
          <a:ln>
            <a:noFill/>
          </a:ln>
          <a:effectLst>
            <a:outerShdw blurRad="571500" rotWithShape="0" algn="tl" dist="38100">
              <a:srgbClr val="000000">
                <a:alpha val="40000"/>
              </a:srgbClr>
            </a:outerShdw>
          </a:effectLst>
        </p:spPr>
        <p:txBody>
          <a:bodyPr anchorCtr="0" anchor="t" bIns="34275" lIns="68575" spcFirstLastPara="1" rIns="68575" wrap="square" tIns="34275">
            <a:noAutofit/>
          </a:bodyPr>
          <a:lstStyle/>
          <a:p>
            <a:pPr indent="0" lvl="0" marL="0" marR="0" rtl="0" algn="l">
              <a:lnSpc>
                <a:spcPct val="80000"/>
              </a:lnSpc>
              <a:spcBef>
                <a:spcPts val="0"/>
              </a:spcBef>
              <a:spcAft>
                <a:spcPts val="0"/>
              </a:spcAft>
              <a:buNone/>
            </a:pPr>
            <a:r>
              <a:t/>
            </a:r>
            <a:endParaRPr sz="1000">
              <a:solidFill>
                <a:srgbClr val="000000"/>
              </a:solidFill>
              <a:latin typeface="Calibri"/>
              <a:ea typeface="Calibri"/>
              <a:cs typeface="Calibri"/>
              <a:sym typeface="Calibri"/>
            </a:endParaRPr>
          </a:p>
        </p:txBody>
      </p:sp>
      <p:sp>
        <p:nvSpPr>
          <p:cNvPr id="234" name="Google Shape;234;p35"/>
          <p:cNvSpPr/>
          <p:nvPr/>
        </p:nvSpPr>
        <p:spPr>
          <a:xfrm>
            <a:off x="2650425" y="3049475"/>
            <a:ext cx="1580400" cy="556500"/>
          </a:xfrm>
          <a:prstGeom prst="rect">
            <a:avLst/>
          </a:prstGeom>
          <a:solidFill>
            <a:srgbClr val="79A727"/>
          </a:solidFill>
          <a:ln>
            <a:noFill/>
          </a:ln>
          <a:effectLst>
            <a:outerShdw blurRad="571500" rotWithShape="0" algn="tl" dist="38100">
              <a:srgbClr val="000000">
                <a:alpha val="40000"/>
              </a:srgbClr>
            </a:outerShdw>
          </a:effectLst>
        </p:spPr>
        <p:txBody>
          <a:bodyPr anchorCtr="0" anchor="t" bIns="34275" lIns="68575" spcFirstLastPara="1" rIns="68575" wrap="square" tIns="34275">
            <a:noAutofit/>
          </a:bodyPr>
          <a:lstStyle/>
          <a:p>
            <a:pPr indent="0" lvl="0" marL="0" rtl="0" algn="ctr">
              <a:lnSpc>
                <a:spcPct val="80000"/>
              </a:lnSpc>
              <a:spcBef>
                <a:spcPts val="0"/>
              </a:spcBef>
              <a:spcAft>
                <a:spcPts val="0"/>
              </a:spcAft>
              <a:buNone/>
            </a:pPr>
            <a:r>
              <a:t/>
            </a:r>
            <a:endParaRPr b="1">
              <a:solidFill>
                <a:schemeClr val="lt1"/>
              </a:solidFill>
              <a:latin typeface="Calibri"/>
              <a:ea typeface="Calibri"/>
              <a:cs typeface="Calibri"/>
              <a:sym typeface="Calibri"/>
            </a:endParaRPr>
          </a:p>
          <a:p>
            <a:pPr indent="0" lvl="0" marL="0" rtl="0" algn="ctr">
              <a:lnSpc>
                <a:spcPct val="80000"/>
              </a:lnSpc>
              <a:spcBef>
                <a:spcPts val="0"/>
              </a:spcBef>
              <a:spcAft>
                <a:spcPts val="0"/>
              </a:spcAft>
              <a:buClr>
                <a:schemeClr val="dk1"/>
              </a:buClr>
              <a:buFont typeface="Arial"/>
              <a:buNone/>
            </a:pPr>
            <a:r>
              <a:rPr b="1" lang="en-US">
                <a:solidFill>
                  <a:schemeClr val="lt1"/>
                </a:solidFill>
                <a:latin typeface="Calibri"/>
                <a:ea typeface="Calibri"/>
                <a:cs typeface="Calibri"/>
                <a:sym typeface="Calibri"/>
              </a:rPr>
              <a:t>Additional Staff </a:t>
            </a:r>
            <a:endParaRPr sz="1400">
              <a:solidFill>
                <a:srgbClr val="000000"/>
              </a:solidFill>
              <a:latin typeface="Calibri"/>
              <a:ea typeface="Calibri"/>
              <a:cs typeface="Calibri"/>
              <a:sym typeface="Calibri"/>
            </a:endParaRPr>
          </a:p>
        </p:txBody>
      </p:sp>
      <p:pic>
        <p:nvPicPr>
          <p:cNvPr id="235" name="Google Shape;235;p35"/>
          <p:cNvPicPr preferRelativeResize="0"/>
          <p:nvPr/>
        </p:nvPicPr>
        <p:blipFill>
          <a:blip r:embed="rId5">
            <a:alphaModFix/>
          </a:blip>
          <a:stretch>
            <a:fillRect/>
          </a:stretch>
        </p:blipFill>
        <p:spPr>
          <a:xfrm>
            <a:off x="8253675" y="-58604"/>
            <a:ext cx="800401" cy="800401"/>
          </a:xfrm>
          <a:prstGeom prst="rect">
            <a:avLst/>
          </a:prstGeom>
          <a:noFill/>
          <a:ln>
            <a:noFill/>
          </a:ln>
        </p:spPr>
      </p:pic>
      <p:sp>
        <p:nvSpPr>
          <p:cNvPr id="236" name="Google Shape;236;p35"/>
          <p:cNvSpPr txBox="1"/>
          <p:nvPr/>
        </p:nvSpPr>
        <p:spPr>
          <a:xfrm>
            <a:off x="5836912" y="3059555"/>
            <a:ext cx="1617000" cy="539100"/>
          </a:xfrm>
          <a:prstGeom prst="rect">
            <a:avLst/>
          </a:prstGeom>
          <a:solidFill>
            <a:srgbClr val="C06001"/>
          </a:solidFill>
          <a:ln>
            <a:noFill/>
          </a:ln>
        </p:spPr>
        <p:txBody>
          <a:bodyPr anchorCtr="0" anchor="t" bIns="34275" lIns="68575" spcFirstLastPara="1" rIns="68575" wrap="square" tIns="34275">
            <a:normAutofit/>
          </a:bodyPr>
          <a:lstStyle/>
          <a:p>
            <a:pPr indent="0" lvl="0" marL="0" marR="0" rtl="0" algn="ctr">
              <a:spcBef>
                <a:spcPts val="0"/>
              </a:spcBef>
              <a:spcAft>
                <a:spcPts val="0"/>
              </a:spcAft>
              <a:buNone/>
            </a:pPr>
            <a:r>
              <a:rPr b="1" lang="en-US">
                <a:solidFill>
                  <a:srgbClr val="FFFFFF"/>
                </a:solidFill>
                <a:latin typeface="Calibri"/>
                <a:ea typeface="Calibri"/>
                <a:cs typeface="Calibri"/>
                <a:sym typeface="Calibri"/>
              </a:rPr>
              <a:t>Professional Development</a:t>
            </a:r>
            <a:endParaRPr/>
          </a:p>
        </p:txBody>
      </p:sp>
      <p:sp>
        <p:nvSpPr>
          <p:cNvPr id="237" name="Google Shape;237;p35"/>
          <p:cNvSpPr/>
          <p:nvPr/>
        </p:nvSpPr>
        <p:spPr>
          <a:xfrm>
            <a:off x="2648750" y="3790325"/>
            <a:ext cx="1580400" cy="1380300"/>
          </a:xfrm>
          <a:prstGeom prst="rect">
            <a:avLst/>
          </a:prstGeom>
          <a:solidFill>
            <a:srgbClr val="FFFFFF"/>
          </a:solidFill>
          <a:ln>
            <a:noFill/>
          </a:ln>
          <a:effectLst>
            <a:outerShdw blurRad="596900" rotWithShape="0" algn="ctr" dir="5400000" dist="50800">
              <a:srgbClr val="000000">
                <a:alpha val="36860"/>
              </a:srgbClr>
            </a:outerShdw>
          </a:effectLst>
        </p:spPr>
        <p:txBody>
          <a:bodyPr anchorCtr="0" anchor="t" bIns="45700" lIns="91425" spcFirstLastPara="1" rIns="91425" wrap="square" tIns="45700">
            <a:noAutofit/>
          </a:bodyPr>
          <a:lstStyle/>
          <a:p>
            <a:pPr indent="-69850" lvl="0" marL="114300" marR="29987" rtl="0" algn="l">
              <a:spcBef>
                <a:spcPts val="0"/>
              </a:spcBef>
              <a:spcAft>
                <a:spcPts val="0"/>
              </a:spcAft>
              <a:buClr>
                <a:schemeClr val="dk1"/>
              </a:buClr>
              <a:buSzPts val="1100"/>
              <a:buChar char="●"/>
            </a:pPr>
            <a:r>
              <a:rPr lang="en-US" sz="1100">
                <a:solidFill>
                  <a:schemeClr val="dk1"/>
                </a:solidFill>
              </a:rPr>
              <a:t>Classroom teacher to alleviate class size </a:t>
            </a:r>
            <a:endParaRPr sz="1100">
              <a:solidFill>
                <a:srgbClr val="000000"/>
              </a:solidFill>
            </a:endParaRPr>
          </a:p>
        </p:txBody>
      </p:sp>
      <p:sp>
        <p:nvSpPr>
          <p:cNvPr id="238" name="Google Shape;238;p35"/>
          <p:cNvSpPr txBox="1"/>
          <p:nvPr/>
        </p:nvSpPr>
        <p:spPr>
          <a:xfrm>
            <a:off x="4229025" y="3052475"/>
            <a:ext cx="1617000" cy="607200"/>
          </a:xfrm>
          <a:prstGeom prst="rect">
            <a:avLst/>
          </a:prstGeom>
          <a:noFill/>
          <a:ln>
            <a:noFill/>
          </a:ln>
        </p:spPr>
        <p:txBody>
          <a:bodyPr anchorCtr="0" anchor="t" bIns="34275" lIns="68575" spcFirstLastPara="1" rIns="68575" wrap="square" tIns="34275">
            <a:normAutofit lnSpcReduction="20000"/>
          </a:bodyPr>
          <a:lstStyle/>
          <a:p>
            <a:pPr indent="0" lvl="0" marL="0" marR="0" rtl="0" algn="ctr">
              <a:spcBef>
                <a:spcPts val="0"/>
              </a:spcBef>
              <a:spcAft>
                <a:spcPts val="0"/>
              </a:spcAft>
              <a:buNone/>
            </a:pPr>
            <a:r>
              <a:rPr b="1" lang="en-US">
                <a:solidFill>
                  <a:srgbClr val="FFFFFF"/>
                </a:solidFill>
                <a:latin typeface="Calibri"/>
                <a:ea typeface="Calibri"/>
                <a:cs typeface="Calibri"/>
                <a:sym typeface="Calibri"/>
              </a:rPr>
              <a:t>Supplemental Methods and Materials </a:t>
            </a:r>
            <a:endParaRPr/>
          </a:p>
        </p:txBody>
      </p:sp>
      <p:sp>
        <p:nvSpPr>
          <p:cNvPr id="239" name="Google Shape;239;p35"/>
          <p:cNvSpPr txBox="1"/>
          <p:nvPr/>
        </p:nvSpPr>
        <p:spPr>
          <a:xfrm>
            <a:off x="5942950" y="45325"/>
            <a:ext cx="3000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chemeClr val="dk1"/>
                </a:solidFill>
                <a:latin typeface="Fjalla One"/>
                <a:ea typeface="Fjalla One"/>
                <a:cs typeface="Fjalla One"/>
                <a:sym typeface="Fjalla One"/>
              </a:rPr>
              <a:t>Title I Schoolwide </a:t>
            </a:r>
            <a:endParaRPr>
              <a:solidFill>
                <a:schemeClr val="dk1"/>
              </a:solidFill>
              <a:latin typeface="Fjalla One"/>
              <a:ea typeface="Fjalla One"/>
              <a:cs typeface="Fjalla One"/>
              <a:sym typeface="Fjalla One"/>
            </a:endParaRPr>
          </a:p>
          <a:p>
            <a:pPr indent="0" lvl="0" marL="0" rtl="0" algn="ctr">
              <a:spcBef>
                <a:spcPts val="0"/>
              </a:spcBef>
              <a:spcAft>
                <a:spcPts val="0"/>
              </a:spcAft>
              <a:buNone/>
            </a:pPr>
            <a:r>
              <a:rPr lang="en-US">
                <a:solidFill>
                  <a:schemeClr val="dk1"/>
                </a:solidFill>
                <a:latin typeface="Fjalla One"/>
                <a:ea typeface="Fjalla One"/>
                <a:cs typeface="Fjalla One"/>
                <a:sym typeface="Fjalla One"/>
              </a:rPr>
              <a:t>Program Summary</a:t>
            </a:r>
            <a:endParaRPr/>
          </a:p>
        </p:txBody>
      </p:sp>
      <p:sp>
        <p:nvSpPr>
          <p:cNvPr id="240" name="Google Shape;240;p35"/>
          <p:cNvSpPr txBox="1"/>
          <p:nvPr/>
        </p:nvSpPr>
        <p:spPr>
          <a:xfrm>
            <a:off x="6432375" y="551025"/>
            <a:ext cx="3000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600">
                <a:solidFill>
                  <a:schemeClr val="dk1"/>
                </a:solidFill>
                <a:latin typeface="Fjalla One"/>
                <a:ea typeface="Fjalla One"/>
                <a:cs typeface="Fjalla One"/>
                <a:sym typeface="Fjalla One"/>
              </a:rPr>
              <a:t>Washington High School </a:t>
            </a:r>
            <a:endParaRPr sz="1600">
              <a:solidFill>
                <a:schemeClr val="dk1"/>
              </a:solidFill>
              <a:latin typeface="Fjalla One"/>
              <a:ea typeface="Fjalla One"/>
              <a:cs typeface="Fjalla One"/>
              <a:sym typeface="Fjalla One"/>
            </a:endParaRPr>
          </a:p>
        </p:txBody>
      </p:sp>
      <p:sp>
        <p:nvSpPr>
          <p:cNvPr id="241" name="Google Shape;241;p35"/>
          <p:cNvSpPr txBox="1"/>
          <p:nvPr/>
        </p:nvSpPr>
        <p:spPr>
          <a:xfrm>
            <a:off x="6685050" y="1277050"/>
            <a:ext cx="2257800" cy="1662300"/>
          </a:xfrm>
          <a:prstGeom prst="rect">
            <a:avLst/>
          </a:prstGeom>
          <a:noFill/>
          <a:ln>
            <a:noFill/>
          </a:ln>
        </p:spPr>
        <p:txBody>
          <a:bodyPr anchorCtr="0" anchor="t" bIns="91425" lIns="91425" spcFirstLastPara="1" rIns="91425" wrap="square" tIns="91425">
            <a:spAutoFit/>
          </a:bodyPr>
          <a:lstStyle/>
          <a:p>
            <a:pPr indent="-190500" lvl="0" marL="342900" rtl="0" algn="l">
              <a:spcBef>
                <a:spcPts val="0"/>
              </a:spcBef>
              <a:spcAft>
                <a:spcPts val="0"/>
              </a:spcAft>
              <a:buClr>
                <a:schemeClr val="lt1"/>
              </a:buClr>
              <a:buSzPts val="1200"/>
              <a:buFont typeface="Calibri"/>
              <a:buAutoNum type="arabicPeriod"/>
            </a:pPr>
            <a:r>
              <a:rPr lang="en-US" sz="1200">
                <a:solidFill>
                  <a:schemeClr val="lt1"/>
                </a:solidFill>
                <a:latin typeface="Calibri"/>
                <a:ea typeface="Calibri"/>
                <a:cs typeface="Calibri"/>
                <a:sym typeface="Calibri"/>
              </a:rPr>
              <a:t>iLIT 45 </a:t>
            </a:r>
            <a:endParaRPr sz="1200">
              <a:solidFill>
                <a:schemeClr val="lt1"/>
              </a:solidFill>
              <a:latin typeface="Calibri"/>
              <a:ea typeface="Calibri"/>
              <a:cs typeface="Calibri"/>
              <a:sym typeface="Calibri"/>
            </a:endParaRPr>
          </a:p>
          <a:p>
            <a:pPr indent="-190500" lvl="0" marL="342900" rtl="0" algn="l">
              <a:spcBef>
                <a:spcPts val="0"/>
              </a:spcBef>
              <a:spcAft>
                <a:spcPts val="0"/>
              </a:spcAft>
              <a:buClr>
                <a:schemeClr val="lt1"/>
              </a:buClr>
              <a:buSzPts val="1200"/>
              <a:buFont typeface="Calibri"/>
              <a:buAutoNum type="arabicPeriod"/>
            </a:pPr>
            <a:r>
              <a:rPr lang="en-US" sz="1200">
                <a:solidFill>
                  <a:schemeClr val="lt1"/>
                </a:solidFill>
                <a:latin typeface="Calibri"/>
                <a:ea typeface="Calibri"/>
                <a:cs typeface="Calibri"/>
                <a:sym typeface="Calibri"/>
              </a:rPr>
              <a:t>SONDAY system</a:t>
            </a:r>
            <a:endParaRPr sz="1200">
              <a:solidFill>
                <a:schemeClr val="lt1"/>
              </a:solidFill>
              <a:latin typeface="Calibri"/>
              <a:ea typeface="Calibri"/>
              <a:cs typeface="Calibri"/>
              <a:sym typeface="Calibri"/>
            </a:endParaRPr>
          </a:p>
          <a:p>
            <a:pPr indent="-190500" lvl="0" marL="342900" rtl="0" algn="l">
              <a:spcBef>
                <a:spcPts val="0"/>
              </a:spcBef>
              <a:spcAft>
                <a:spcPts val="0"/>
              </a:spcAft>
              <a:buClr>
                <a:schemeClr val="lt1"/>
              </a:buClr>
              <a:buSzPts val="1200"/>
              <a:buFont typeface="Calibri"/>
              <a:buAutoNum type="arabicPeriod"/>
            </a:pPr>
            <a:r>
              <a:rPr lang="en-US" sz="1200">
                <a:solidFill>
                  <a:schemeClr val="lt1"/>
                </a:solidFill>
                <a:latin typeface="Calibri"/>
                <a:ea typeface="Calibri"/>
                <a:cs typeface="Calibri"/>
                <a:sym typeface="Calibri"/>
              </a:rPr>
              <a:t>School-wide Literacy Initiative</a:t>
            </a:r>
            <a:endParaRPr sz="1200">
              <a:solidFill>
                <a:schemeClr val="lt1"/>
              </a:solidFill>
              <a:latin typeface="Calibri"/>
              <a:ea typeface="Calibri"/>
              <a:cs typeface="Calibri"/>
              <a:sym typeface="Calibri"/>
            </a:endParaRPr>
          </a:p>
          <a:p>
            <a:pPr indent="-190500" lvl="0" marL="342900" rtl="0" algn="l">
              <a:spcBef>
                <a:spcPts val="0"/>
              </a:spcBef>
              <a:spcAft>
                <a:spcPts val="0"/>
              </a:spcAft>
              <a:buClr>
                <a:schemeClr val="lt1"/>
              </a:buClr>
              <a:buSzPts val="1200"/>
              <a:buFont typeface="Calibri"/>
              <a:buAutoNum type="arabicPeriod"/>
            </a:pPr>
            <a:r>
              <a:rPr lang="en-US" sz="1200">
                <a:solidFill>
                  <a:schemeClr val="lt1"/>
                </a:solidFill>
                <a:latin typeface="Calibri"/>
                <a:ea typeface="Calibri"/>
                <a:cs typeface="Calibri"/>
                <a:sym typeface="Calibri"/>
              </a:rPr>
              <a:t>Star 360 </a:t>
            </a:r>
            <a:endParaRPr sz="1200">
              <a:solidFill>
                <a:schemeClr val="lt1"/>
              </a:solidFill>
              <a:latin typeface="Calibri"/>
              <a:ea typeface="Calibri"/>
              <a:cs typeface="Calibri"/>
              <a:sym typeface="Calibri"/>
            </a:endParaRPr>
          </a:p>
          <a:p>
            <a:pPr indent="-190500" lvl="0" marL="342900" rtl="0" algn="l">
              <a:spcBef>
                <a:spcPts val="0"/>
              </a:spcBef>
              <a:spcAft>
                <a:spcPts val="0"/>
              </a:spcAft>
              <a:buClr>
                <a:schemeClr val="lt1"/>
              </a:buClr>
              <a:buSzPts val="1200"/>
              <a:buFont typeface="Calibri"/>
              <a:buAutoNum type="arabicPeriod"/>
            </a:pPr>
            <a:r>
              <a:rPr lang="en-US" sz="1200">
                <a:solidFill>
                  <a:schemeClr val="lt1"/>
                </a:solidFill>
                <a:latin typeface="Calibri"/>
                <a:ea typeface="Calibri"/>
                <a:cs typeface="Calibri"/>
                <a:sym typeface="Calibri"/>
              </a:rPr>
              <a:t>USA Test Prep  </a:t>
            </a:r>
            <a:endParaRPr sz="1200">
              <a:solidFill>
                <a:schemeClr val="lt1"/>
              </a:solidFill>
              <a:latin typeface="Calibri"/>
              <a:ea typeface="Calibri"/>
              <a:cs typeface="Calibri"/>
              <a:sym typeface="Calibri"/>
            </a:endParaRPr>
          </a:p>
          <a:p>
            <a:pPr indent="-190500" lvl="0" marL="342900" rtl="0" algn="l">
              <a:spcBef>
                <a:spcPts val="0"/>
              </a:spcBef>
              <a:spcAft>
                <a:spcPts val="0"/>
              </a:spcAft>
              <a:buClr>
                <a:schemeClr val="lt1"/>
              </a:buClr>
              <a:buSzPts val="1200"/>
              <a:buFont typeface="Calibri"/>
              <a:buAutoNum type="arabicPeriod"/>
            </a:pPr>
            <a:r>
              <a:rPr lang="en-US" sz="1200">
                <a:solidFill>
                  <a:schemeClr val="lt1"/>
                </a:solidFill>
                <a:latin typeface="Calibri"/>
                <a:ea typeface="Calibri"/>
                <a:cs typeface="Calibri"/>
                <a:sym typeface="Calibri"/>
              </a:rPr>
              <a:t>Academies </a:t>
            </a:r>
            <a:endParaRPr sz="1200">
              <a:solidFill>
                <a:schemeClr val="lt1"/>
              </a:solidFill>
              <a:latin typeface="Calibri"/>
              <a:ea typeface="Calibri"/>
              <a:cs typeface="Calibri"/>
              <a:sym typeface="Calibri"/>
            </a:endParaRPr>
          </a:p>
          <a:p>
            <a:pPr indent="-190500" lvl="0" marL="342900" rtl="0" algn="l">
              <a:spcBef>
                <a:spcPts val="0"/>
              </a:spcBef>
              <a:spcAft>
                <a:spcPts val="0"/>
              </a:spcAft>
              <a:buClr>
                <a:schemeClr val="lt1"/>
              </a:buClr>
              <a:buSzPts val="1200"/>
              <a:buFont typeface="Calibri"/>
              <a:buAutoNum type="arabicPeriod"/>
            </a:pPr>
            <a:r>
              <a:rPr lang="en-US" sz="1200">
                <a:solidFill>
                  <a:schemeClr val="lt1"/>
                </a:solidFill>
                <a:latin typeface="Calibri"/>
                <a:ea typeface="Calibri"/>
                <a:cs typeface="Calibri"/>
                <a:sym typeface="Calibri"/>
              </a:rPr>
              <a:t>PBIS Programs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6"/>
          <p:cNvSpPr/>
          <p:nvPr/>
        </p:nvSpPr>
        <p:spPr>
          <a:xfrm rot="-5400000">
            <a:off x="-2710320" y="1317481"/>
            <a:ext cx="6134541" cy="2652955"/>
          </a:xfrm>
          <a:custGeom>
            <a:rect b="b" l="l" r="r" t="t"/>
            <a:pathLst>
              <a:path extrusionOk="0" h="1692475" w="12208042">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47" name="Google Shape;247;p36"/>
          <p:cNvSpPr/>
          <p:nvPr/>
        </p:nvSpPr>
        <p:spPr>
          <a:xfrm rot="-5599067">
            <a:off x="-3104026" y="1981283"/>
            <a:ext cx="6335325" cy="1315733"/>
          </a:xfrm>
          <a:custGeom>
            <a:rect b="b" l="l" r="r" t="t"/>
            <a:pathLst>
              <a:path extrusionOk="0" h="815833" w="12221654">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cap="flat" cmpd="sng" w="209550">
            <a:solidFill>
              <a:srgbClr val="B6B4DD">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48" name="Google Shape;248;p36"/>
          <p:cNvSpPr/>
          <p:nvPr/>
        </p:nvSpPr>
        <p:spPr>
          <a:xfrm rot="-5351125">
            <a:off x="-3024507" y="1863071"/>
            <a:ext cx="6420320" cy="1352102"/>
          </a:xfrm>
          <a:custGeom>
            <a:rect b="b" l="l" r="r" t="t"/>
            <a:pathLst>
              <a:path extrusionOk="0" h="839644" w="12169992">
                <a:moveTo>
                  <a:pt x="0" y="564879"/>
                </a:moveTo>
                <a:cubicBezTo>
                  <a:pt x="920353" y="319610"/>
                  <a:pt x="1853261" y="48096"/>
                  <a:pt x="3157538" y="93391"/>
                </a:cubicBezTo>
                <a:cubicBezTo>
                  <a:pt x="4461815" y="138686"/>
                  <a:pt x="6385192" y="804605"/>
                  <a:pt x="7825660" y="836649"/>
                </a:cubicBezTo>
                <a:cubicBezTo>
                  <a:pt x="9266128" y="868693"/>
                  <a:pt x="11085703" y="647211"/>
                  <a:pt x="12169992" y="0"/>
                </a:cubicBezTo>
              </a:path>
            </a:pathLst>
          </a:custGeom>
          <a:noFill/>
          <a:ln cap="flat" cmpd="sng" w="209550">
            <a:solidFill>
              <a:srgbClr val="B4CCD3">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49" name="Google Shape;249;p36"/>
          <p:cNvSpPr/>
          <p:nvPr/>
        </p:nvSpPr>
        <p:spPr>
          <a:xfrm>
            <a:off x="0" y="5551045"/>
            <a:ext cx="9144000" cy="164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50" name="Google Shape;250;p36"/>
          <p:cNvSpPr/>
          <p:nvPr/>
        </p:nvSpPr>
        <p:spPr>
          <a:xfrm>
            <a:off x="4572000" y="5551967"/>
            <a:ext cx="4572000" cy="157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51" name="Google Shape;251;p36"/>
          <p:cNvSpPr txBox="1"/>
          <p:nvPr/>
        </p:nvSpPr>
        <p:spPr>
          <a:xfrm>
            <a:off x="764650" y="128896"/>
            <a:ext cx="8285700" cy="432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950">
                <a:solidFill>
                  <a:srgbClr val="292733"/>
                </a:solidFill>
                <a:latin typeface="Source Sans Pro"/>
                <a:ea typeface="Source Sans Pro"/>
                <a:cs typeface="Source Sans Pro"/>
                <a:sym typeface="Source Sans Pro"/>
              </a:rPr>
              <a:t>Summary of Our </a:t>
            </a:r>
            <a:r>
              <a:rPr b="1" lang="en-US" sz="2950">
                <a:solidFill>
                  <a:srgbClr val="292733"/>
                </a:solidFill>
                <a:latin typeface="Source Sans Pro"/>
                <a:ea typeface="Source Sans Pro"/>
                <a:cs typeface="Source Sans Pro"/>
                <a:sym typeface="Source Sans Pro"/>
              </a:rPr>
              <a:t>Parent &amp; Family Engagement Plans</a:t>
            </a:r>
            <a:endParaRPr sz="2950"/>
          </a:p>
        </p:txBody>
      </p:sp>
      <p:sp>
        <p:nvSpPr>
          <p:cNvPr id="252" name="Google Shape;252;p36"/>
          <p:cNvSpPr txBox="1"/>
          <p:nvPr/>
        </p:nvSpPr>
        <p:spPr>
          <a:xfrm>
            <a:off x="5277025" y="4196722"/>
            <a:ext cx="3602100" cy="12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latin typeface="Source Sans Pro"/>
                <a:ea typeface="Source Sans Pro"/>
                <a:cs typeface="Source Sans Pro"/>
                <a:sym typeface="Source Sans Pro"/>
              </a:rPr>
              <a:t>Our school’s Parent and Family Engagement Plan was developed with input from family members, and other stakeholders, through School Advisory Council meeting(s) and from survey results.</a:t>
            </a:r>
            <a:endParaRPr sz="1300">
              <a:latin typeface="Source Sans Pro"/>
              <a:ea typeface="Source Sans Pro"/>
              <a:cs typeface="Source Sans Pro"/>
              <a:sym typeface="Source Sans Pro"/>
            </a:endParaRPr>
          </a:p>
        </p:txBody>
      </p:sp>
      <p:sp>
        <p:nvSpPr>
          <p:cNvPr id="253" name="Google Shape;253;p36"/>
          <p:cNvSpPr txBox="1"/>
          <p:nvPr/>
        </p:nvSpPr>
        <p:spPr>
          <a:xfrm>
            <a:off x="1777200" y="4301683"/>
            <a:ext cx="2794800" cy="1010700"/>
          </a:xfrm>
          <a:prstGeom prst="rect">
            <a:avLst/>
          </a:prstGeom>
          <a:noFill/>
          <a:ln cap="flat" cmpd="sng" w="28575">
            <a:solidFill>
              <a:srgbClr val="864EA9"/>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US" sz="1200">
                <a:solidFill>
                  <a:schemeClr val="dk1"/>
                </a:solidFill>
              </a:rPr>
              <a:t>You may find the full </a:t>
            </a:r>
            <a:r>
              <a:rPr i="1" lang="en-US" sz="1200">
                <a:solidFill>
                  <a:schemeClr val="dk1"/>
                </a:solidFill>
              </a:rPr>
              <a:t>Escambia County Title I District  and our School’s PFEP</a:t>
            </a:r>
            <a:r>
              <a:rPr lang="en-US" sz="1200">
                <a:solidFill>
                  <a:schemeClr val="dk1"/>
                </a:solidFill>
              </a:rPr>
              <a:t> </a:t>
            </a:r>
            <a:endParaRPr sz="1200">
              <a:solidFill>
                <a:schemeClr val="dk1"/>
              </a:solidFill>
            </a:endParaRPr>
          </a:p>
          <a:p>
            <a:pPr indent="0" lvl="0" marL="0" rtl="0" algn="ctr">
              <a:lnSpc>
                <a:spcPct val="100000"/>
              </a:lnSpc>
              <a:spcBef>
                <a:spcPts val="0"/>
              </a:spcBef>
              <a:spcAft>
                <a:spcPts val="0"/>
              </a:spcAft>
              <a:buNone/>
            </a:pPr>
            <a:r>
              <a:rPr lang="en-US" sz="1200">
                <a:solidFill>
                  <a:schemeClr val="dk1"/>
                </a:solidFill>
              </a:rPr>
              <a:t>on the </a:t>
            </a:r>
            <a:r>
              <a:rPr b="1" i="1" lang="en-US" sz="1200" u="sng">
                <a:solidFill>
                  <a:srgbClr val="864EA9"/>
                </a:solidFill>
                <a:hlinkClick r:id="rId3">
                  <a:extLst>
                    <a:ext uri="{A12FA001-AC4F-418D-AE19-62706E023703}">
                      <ahyp:hlinkClr val="tx"/>
                    </a:ext>
                  </a:extLst>
                </a:hlinkClick>
              </a:rPr>
              <a:t>Title1.org</a:t>
            </a:r>
            <a:r>
              <a:rPr b="1" lang="en-US" sz="1200" u="sng">
                <a:solidFill>
                  <a:srgbClr val="864EA9"/>
                </a:solidFill>
                <a:hlinkClick r:id="rId4">
                  <a:extLst>
                    <a:ext uri="{A12FA001-AC4F-418D-AE19-62706E023703}">
                      <ahyp:hlinkClr val="tx"/>
                    </a:ext>
                  </a:extLst>
                </a:hlinkClick>
              </a:rPr>
              <a:t> </a:t>
            </a:r>
            <a:r>
              <a:rPr lang="en-US" sz="1200">
                <a:solidFill>
                  <a:schemeClr val="dk1"/>
                </a:solidFill>
              </a:rPr>
              <a:t>website </a:t>
            </a:r>
            <a:endParaRPr sz="1200">
              <a:solidFill>
                <a:schemeClr val="dk1"/>
              </a:solidFill>
            </a:endParaRPr>
          </a:p>
          <a:p>
            <a:pPr indent="0" lvl="0" marL="0" rtl="0" algn="ctr">
              <a:lnSpc>
                <a:spcPct val="100000"/>
              </a:lnSpc>
              <a:spcBef>
                <a:spcPts val="0"/>
              </a:spcBef>
              <a:spcAft>
                <a:spcPts val="0"/>
              </a:spcAft>
              <a:buNone/>
            </a:pPr>
            <a:r>
              <a:rPr lang="en-US" sz="1200">
                <a:solidFill>
                  <a:schemeClr val="dk1"/>
                </a:solidFill>
              </a:rPr>
              <a:t>or by contacting your school. </a:t>
            </a:r>
            <a:endParaRPr sz="1200">
              <a:solidFill>
                <a:schemeClr val="dk1"/>
              </a:solidFill>
            </a:endParaRPr>
          </a:p>
        </p:txBody>
      </p:sp>
      <p:sp>
        <p:nvSpPr>
          <p:cNvPr id="254" name="Google Shape;254;p36"/>
          <p:cNvSpPr/>
          <p:nvPr/>
        </p:nvSpPr>
        <p:spPr>
          <a:xfrm>
            <a:off x="1151975" y="828111"/>
            <a:ext cx="3738900" cy="3234900"/>
          </a:xfrm>
          <a:prstGeom prst="roundRect">
            <a:avLst>
              <a:gd fmla="val 16667" name="adj"/>
            </a:avLst>
          </a:prstGeom>
          <a:solidFill>
            <a:srgbClr val="B4CCD3">
              <a:alpha val="62570"/>
            </a:srgbClr>
          </a:solidFill>
          <a:ln cap="flat" cmpd="sng" w="28575">
            <a:solidFill>
              <a:schemeClr val="accent3"/>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rPr lang="en-US" sz="1900">
                <a:solidFill>
                  <a:schemeClr val="dk1"/>
                </a:solidFill>
                <a:latin typeface="Source Sans Pro"/>
                <a:ea typeface="Source Sans Pro"/>
                <a:cs typeface="Source Sans Pro"/>
                <a:sym typeface="Source Sans Pro"/>
              </a:rPr>
              <a:t>Escambia County School District </a:t>
            </a:r>
            <a:endParaRPr sz="1900">
              <a:solidFill>
                <a:schemeClr val="dk1"/>
              </a:solidFill>
              <a:latin typeface="Source Sans Pro"/>
              <a:ea typeface="Source Sans Pro"/>
              <a:cs typeface="Source Sans Pro"/>
              <a:sym typeface="Source Sans Pro"/>
            </a:endParaRPr>
          </a:p>
          <a:p>
            <a:pPr indent="0" lvl="0" marL="0" rtl="0" algn="ctr">
              <a:lnSpc>
                <a:spcPct val="150000"/>
              </a:lnSpc>
              <a:spcBef>
                <a:spcPts val="500"/>
              </a:spcBef>
              <a:spcAft>
                <a:spcPts val="0"/>
              </a:spcAft>
              <a:buNone/>
            </a:pPr>
            <a:r>
              <a:rPr lang="en-US" sz="1800">
                <a:solidFill>
                  <a:schemeClr val="dk1"/>
                </a:solidFill>
                <a:latin typeface="Source Sans Pro"/>
                <a:ea typeface="Source Sans Pro"/>
                <a:cs typeface="Source Sans Pro"/>
                <a:sym typeface="Source Sans Pro"/>
              </a:rPr>
              <a:t>Parent and Family Engagement Plan</a:t>
            </a:r>
            <a:endParaRPr sz="1800">
              <a:solidFill>
                <a:schemeClr val="dk1"/>
              </a:solidFill>
              <a:latin typeface="Source Sans Pro"/>
              <a:ea typeface="Source Sans Pro"/>
              <a:cs typeface="Source Sans Pro"/>
              <a:sym typeface="Source Sans Pro"/>
            </a:endParaRPr>
          </a:p>
          <a:p>
            <a:pPr indent="0" lvl="0" marL="0" rtl="0" algn="l">
              <a:spcBef>
                <a:spcPts val="500"/>
              </a:spcBef>
              <a:spcAft>
                <a:spcPts val="0"/>
              </a:spcAft>
              <a:buNone/>
            </a:pPr>
            <a:r>
              <a:rPr lang="en-US" sz="1300">
                <a:solidFill>
                  <a:schemeClr val="dk1"/>
                </a:solidFill>
              </a:rPr>
              <a:t>District-level PFEP is a blueprint of how the District and Title I schools work together with families.  Some of these ways are:</a:t>
            </a:r>
            <a:endParaRPr sz="1300">
              <a:solidFill>
                <a:schemeClr val="dk1"/>
              </a:solidFill>
            </a:endParaRPr>
          </a:p>
          <a:p>
            <a:pPr indent="-311150" lvl="0" marL="596900" rtl="0" algn="l">
              <a:spcBef>
                <a:spcPts val="1000"/>
              </a:spcBef>
              <a:spcAft>
                <a:spcPts val="0"/>
              </a:spcAft>
              <a:buClr>
                <a:schemeClr val="dk1"/>
              </a:buClr>
              <a:buSzPts val="1300"/>
              <a:buChar char="●"/>
            </a:pPr>
            <a:r>
              <a:rPr lang="en-US" sz="1300">
                <a:solidFill>
                  <a:schemeClr val="dk1"/>
                </a:solidFill>
              </a:rPr>
              <a:t>Conduct an annual evaluation of our plan with family members</a:t>
            </a:r>
            <a:endParaRPr sz="1300">
              <a:solidFill>
                <a:schemeClr val="dk1"/>
              </a:solidFill>
            </a:endParaRPr>
          </a:p>
          <a:p>
            <a:pPr indent="-311150" lvl="0" marL="596900" rtl="0" algn="l">
              <a:spcBef>
                <a:spcPts val="1000"/>
              </a:spcBef>
              <a:spcAft>
                <a:spcPts val="0"/>
              </a:spcAft>
              <a:buClr>
                <a:schemeClr val="dk1"/>
              </a:buClr>
              <a:buSzPts val="1300"/>
              <a:buChar char="●"/>
            </a:pPr>
            <a:r>
              <a:rPr lang="en-US" sz="1300">
                <a:solidFill>
                  <a:schemeClr val="dk1"/>
                </a:solidFill>
              </a:rPr>
              <a:t>Assist schools in planning and implementing effective family activities</a:t>
            </a:r>
            <a:endParaRPr sz="2000">
              <a:solidFill>
                <a:schemeClr val="dk1"/>
              </a:solidFill>
              <a:latin typeface="Source Sans Pro"/>
              <a:ea typeface="Source Sans Pro"/>
              <a:cs typeface="Source Sans Pro"/>
              <a:sym typeface="Source Sans Pro"/>
            </a:endParaRPr>
          </a:p>
        </p:txBody>
      </p:sp>
      <p:sp>
        <p:nvSpPr>
          <p:cNvPr id="255" name="Google Shape;255;p36"/>
          <p:cNvSpPr/>
          <p:nvPr/>
        </p:nvSpPr>
        <p:spPr>
          <a:xfrm>
            <a:off x="5140175" y="828100"/>
            <a:ext cx="3910200" cy="3234900"/>
          </a:xfrm>
          <a:prstGeom prst="roundRect">
            <a:avLst>
              <a:gd fmla="val 16667" name="adj"/>
            </a:avLst>
          </a:prstGeom>
          <a:solidFill>
            <a:srgbClr val="B7B5DB"/>
          </a:solidFill>
          <a:ln cap="flat" cmpd="sng" w="28575">
            <a:solidFill>
              <a:srgbClr val="864EA9"/>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rPr b="1" lang="en-US" sz="2000">
                <a:solidFill>
                  <a:schemeClr val="dk1"/>
                </a:solidFill>
                <a:latin typeface="Source Sans Pro"/>
                <a:ea typeface="Source Sans Pro"/>
                <a:cs typeface="Source Sans Pro"/>
                <a:sym typeface="Source Sans Pro"/>
              </a:rPr>
              <a:t>Our School</a:t>
            </a:r>
            <a:r>
              <a:rPr lang="en-US" sz="2000">
                <a:solidFill>
                  <a:schemeClr val="dk1"/>
                </a:solidFill>
                <a:latin typeface="Source Sans Pro"/>
                <a:ea typeface="Source Sans Pro"/>
                <a:cs typeface="Source Sans Pro"/>
                <a:sym typeface="Source Sans Pro"/>
              </a:rPr>
              <a:t> </a:t>
            </a:r>
            <a:endParaRPr sz="2000">
              <a:solidFill>
                <a:schemeClr val="dk1"/>
              </a:solidFill>
              <a:latin typeface="Source Sans Pro"/>
              <a:ea typeface="Source Sans Pro"/>
              <a:cs typeface="Source Sans Pro"/>
              <a:sym typeface="Source Sans Pro"/>
            </a:endParaRPr>
          </a:p>
          <a:p>
            <a:pPr indent="0" lvl="0" marL="0" rtl="0" algn="ctr">
              <a:spcBef>
                <a:spcPts val="0"/>
              </a:spcBef>
              <a:spcAft>
                <a:spcPts val="0"/>
              </a:spcAft>
              <a:buNone/>
            </a:pPr>
            <a:r>
              <a:rPr lang="en-US" sz="2000">
                <a:solidFill>
                  <a:schemeClr val="dk1"/>
                </a:solidFill>
                <a:latin typeface="Source Sans Pro"/>
                <a:ea typeface="Source Sans Pro"/>
                <a:cs typeface="Source Sans Pro"/>
                <a:sym typeface="Source Sans Pro"/>
              </a:rPr>
              <a:t>Parent &amp; Family Engagement Plan</a:t>
            </a:r>
            <a:endParaRPr sz="2000">
              <a:solidFill>
                <a:schemeClr val="dk1"/>
              </a:solidFill>
              <a:latin typeface="Source Sans Pro"/>
              <a:ea typeface="Source Sans Pro"/>
              <a:cs typeface="Source Sans Pro"/>
              <a:sym typeface="Source Sans Pro"/>
            </a:endParaRPr>
          </a:p>
          <a:p>
            <a:pPr indent="0" lvl="0" marL="0" rtl="0" algn="ctr">
              <a:spcBef>
                <a:spcPts val="0"/>
              </a:spcBef>
              <a:spcAft>
                <a:spcPts val="0"/>
              </a:spcAft>
              <a:buNone/>
            </a:pPr>
            <a:r>
              <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rPr lang="en-US" sz="1300">
                <a:solidFill>
                  <a:schemeClr val="dk1"/>
                </a:solidFill>
              </a:rPr>
              <a:t>School-level PFEP gives specific information on how we will work together with families.  Some of these ways are:</a:t>
            </a:r>
            <a:endParaRPr sz="1300">
              <a:solidFill>
                <a:schemeClr val="dk1"/>
              </a:solidFill>
            </a:endParaRPr>
          </a:p>
          <a:p>
            <a:pPr indent="-311150" lvl="0" marL="596900" rtl="0" algn="l">
              <a:spcBef>
                <a:spcPts val="1000"/>
              </a:spcBef>
              <a:spcAft>
                <a:spcPts val="0"/>
              </a:spcAft>
              <a:buClr>
                <a:schemeClr val="dk1"/>
              </a:buClr>
              <a:buSzPts val="1300"/>
              <a:buChar char="●"/>
            </a:pPr>
            <a:r>
              <a:rPr lang="en-US" sz="1300">
                <a:solidFill>
                  <a:schemeClr val="dk1"/>
                </a:solidFill>
              </a:rPr>
              <a:t>Involve families in the decision making process</a:t>
            </a:r>
            <a:endParaRPr sz="1300">
              <a:solidFill>
                <a:schemeClr val="dk1"/>
              </a:solidFill>
            </a:endParaRPr>
          </a:p>
          <a:p>
            <a:pPr indent="-311150" lvl="0" marL="596900" rtl="0" algn="l">
              <a:spcBef>
                <a:spcPts val="1000"/>
              </a:spcBef>
              <a:spcAft>
                <a:spcPts val="0"/>
              </a:spcAft>
              <a:buClr>
                <a:schemeClr val="dk1"/>
              </a:buClr>
              <a:buSzPts val="1300"/>
              <a:buChar char="●"/>
            </a:pPr>
            <a:r>
              <a:rPr lang="en-US" sz="1300">
                <a:solidFill>
                  <a:schemeClr val="dk1"/>
                </a:solidFill>
              </a:rPr>
              <a:t>Build the capacity of families and staff for strong family engagement through best practices</a:t>
            </a:r>
            <a:endParaRPr sz="1300">
              <a:solidFill>
                <a:schemeClr val="dk1"/>
              </a:solidFill>
            </a:endParaRPr>
          </a:p>
        </p:txBody>
      </p:sp>
      <p:pic>
        <p:nvPicPr>
          <p:cNvPr id="256" name="Google Shape;256;p36"/>
          <p:cNvPicPr preferRelativeResize="0"/>
          <p:nvPr/>
        </p:nvPicPr>
        <p:blipFill>
          <a:blip r:embed="rId5">
            <a:alphaModFix/>
          </a:blip>
          <a:stretch>
            <a:fillRect/>
          </a:stretch>
        </p:blipFill>
        <p:spPr>
          <a:xfrm>
            <a:off x="408300" y="4063000"/>
            <a:ext cx="1275125" cy="1275125"/>
          </a:xfrm>
          <a:prstGeom prst="rect">
            <a:avLst/>
          </a:prstGeom>
          <a:noFill/>
          <a:ln>
            <a:noFill/>
          </a:ln>
        </p:spPr>
      </p:pic>
      <p:sp>
        <p:nvSpPr>
          <p:cNvPr id="257" name="Google Shape;257;p36"/>
          <p:cNvSpPr txBox="1"/>
          <p:nvPr/>
        </p:nvSpPr>
        <p:spPr>
          <a:xfrm>
            <a:off x="955675" y="5340025"/>
            <a:ext cx="531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700">
                <a:latin typeface="Calibri"/>
                <a:ea typeface="Calibri"/>
                <a:cs typeface="Calibri"/>
                <a:sym typeface="Calibri"/>
              </a:rPr>
              <a:t>8/10/23</a:t>
            </a:r>
            <a:endParaRPr sz="7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7"/>
          <p:cNvSpPr/>
          <p:nvPr/>
        </p:nvSpPr>
        <p:spPr>
          <a:xfrm rot="-5400000">
            <a:off x="-2715600" y="732662"/>
            <a:ext cx="6134541" cy="3744601"/>
          </a:xfrm>
          <a:custGeom>
            <a:rect b="b" l="l" r="r" t="t"/>
            <a:pathLst>
              <a:path extrusionOk="0" h="1692475" w="12208042">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3" name="Google Shape;263;p37"/>
          <p:cNvSpPr/>
          <p:nvPr/>
        </p:nvSpPr>
        <p:spPr>
          <a:xfrm rot="-5681695">
            <a:off x="-3237060" y="1673683"/>
            <a:ext cx="6345999" cy="1852939"/>
          </a:xfrm>
          <a:custGeom>
            <a:rect b="b" l="l" r="r" t="t"/>
            <a:pathLst>
              <a:path extrusionOk="0" h="815833" w="12221654">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cap="flat" cmpd="sng" w="209550">
            <a:solidFill>
              <a:srgbClr val="B6B4DD">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4" name="Google Shape;264;p37"/>
          <p:cNvSpPr/>
          <p:nvPr/>
        </p:nvSpPr>
        <p:spPr>
          <a:xfrm rot="-5334837">
            <a:off x="-3104225" y="1545983"/>
            <a:ext cx="6420824" cy="1908286"/>
          </a:xfrm>
          <a:custGeom>
            <a:rect b="b" l="l" r="r" t="t"/>
            <a:pathLst>
              <a:path extrusionOk="0" h="839644" w="12169992">
                <a:moveTo>
                  <a:pt x="0" y="564879"/>
                </a:moveTo>
                <a:cubicBezTo>
                  <a:pt x="920353" y="319610"/>
                  <a:pt x="1853261" y="48096"/>
                  <a:pt x="3157538" y="93391"/>
                </a:cubicBezTo>
                <a:cubicBezTo>
                  <a:pt x="4461815" y="138686"/>
                  <a:pt x="6385192" y="804605"/>
                  <a:pt x="7825660" y="836649"/>
                </a:cubicBezTo>
                <a:cubicBezTo>
                  <a:pt x="9266128" y="868693"/>
                  <a:pt x="11085703" y="647211"/>
                  <a:pt x="12169992" y="0"/>
                </a:cubicBezTo>
              </a:path>
            </a:pathLst>
          </a:custGeom>
          <a:noFill/>
          <a:ln cap="flat" cmpd="sng" w="209550">
            <a:solidFill>
              <a:srgbClr val="B4CCD3">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5" name="Google Shape;265;p37"/>
          <p:cNvSpPr/>
          <p:nvPr/>
        </p:nvSpPr>
        <p:spPr>
          <a:xfrm>
            <a:off x="0" y="5551045"/>
            <a:ext cx="9144000" cy="164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6" name="Google Shape;266;p37"/>
          <p:cNvSpPr/>
          <p:nvPr/>
        </p:nvSpPr>
        <p:spPr>
          <a:xfrm>
            <a:off x="4572000" y="5551967"/>
            <a:ext cx="4572000" cy="157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7" name="Google Shape;267;p37"/>
          <p:cNvSpPr txBox="1"/>
          <p:nvPr/>
        </p:nvSpPr>
        <p:spPr>
          <a:xfrm>
            <a:off x="1229921" y="55815"/>
            <a:ext cx="6417600" cy="50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400">
                <a:solidFill>
                  <a:srgbClr val="292733"/>
                </a:solidFill>
                <a:latin typeface="Source Sans Pro"/>
                <a:ea typeface="Source Sans Pro"/>
                <a:cs typeface="Source Sans Pro"/>
                <a:sym typeface="Source Sans Pro"/>
              </a:rPr>
              <a:t>Our </a:t>
            </a:r>
            <a:r>
              <a:rPr b="1" lang="en-US" sz="3400">
                <a:solidFill>
                  <a:srgbClr val="292733"/>
                </a:solidFill>
                <a:latin typeface="Source Sans Pro"/>
                <a:ea typeface="Source Sans Pro"/>
                <a:cs typeface="Source Sans Pro"/>
                <a:sym typeface="Source Sans Pro"/>
              </a:rPr>
              <a:t>School-Family Compact</a:t>
            </a:r>
            <a:endParaRPr/>
          </a:p>
        </p:txBody>
      </p:sp>
      <p:sp>
        <p:nvSpPr>
          <p:cNvPr id="268" name="Google Shape;268;p37"/>
          <p:cNvSpPr txBox="1"/>
          <p:nvPr/>
        </p:nvSpPr>
        <p:spPr>
          <a:xfrm>
            <a:off x="1229925" y="1146288"/>
            <a:ext cx="7543800" cy="3007200"/>
          </a:xfrm>
          <a:prstGeom prst="rect">
            <a:avLst/>
          </a:prstGeom>
          <a:noFill/>
          <a:ln cap="flat" cmpd="sng" w="28575">
            <a:solidFill>
              <a:srgbClr val="864EA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900">
                <a:latin typeface="Source Sans Pro"/>
                <a:ea typeface="Source Sans Pro"/>
                <a:cs typeface="Source Sans Pro"/>
                <a:sym typeface="Source Sans Pro"/>
              </a:rPr>
              <a:t>For Families: </a:t>
            </a:r>
            <a:r>
              <a:rPr lang="en-US" sz="1900">
                <a:solidFill>
                  <a:schemeClr val="dk1"/>
                </a:solidFill>
                <a:latin typeface="Times New Roman"/>
                <a:ea typeface="Times New Roman"/>
                <a:cs typeface="Times New Roman"/>
                <a:sym typeface="Times New Roman"/>
              </a:rPr>
              <a:t>As a parent/guardian I will share the responsibility for my child’s success and progression in their academic achievement.  Specifically, I will…</a:t>
            </a:r>
            <a:endParaRPr sz="1900">
              <a:solidFill>
                <a:schemeClr val="dk1"/>
              </a:solidFill>
              <a:latin typeface="Times New Roman"/>
              <a:ea typeface="Times New Roman"/>
              <a:cs typeface="Times New Roman"/>
              <a:sym typeface="Times New Roman"/>
            </a:endParaRPr>
          </a:p>
          <a:p>
            <a:pPr indent="-349250" lvl="0" marL="457200" rtl="0" algn="l">
              <a:spcBef>
                <a:spcPts val="0"/>
              </a:spcBef>
              <a:spcAft>
                <a:spcPts val="0"/>
              </a:spcAft>
              <a:buClr>
                <a:schemeClr val="dk1"/>
              </a:buClr>
              <a:buSzPts val="1900"/>
              <a:buFont typeface="Times New Roman"/>
              <a:buChar char="●"/>
            </a:pPr>
            <a:r>
              <a:rPr lang="en-US" sz="1900" u="sng">
                <a:solidFill>
                  <a:schemeClr val="dk1"/>
                </a:solidFill>
                <a:latin typeface="Times New Roman"/>
                <a:ea typeface="Times New Roman"/>
                <a:cs typeface="Times New Roman"/>
                <a:sym typeface="Times New Roman"/>
              </a:rPr>
              <a:t>Provide</a:t>
            </a:r>
            <a:r>
              <a:rPr lang="en-US" sz="1900">
                <a:solidFill>
                  <a:schemeClr val="dk1"/>
                </a:solidFill>
                <a:latin typeface="Times New Roman"/>
                <a:ea typeface="Times New Roman"/>
                <a:cs typeface="Times New Roman"/>
                <a:sym typeface="Times New Roman"/>
              </a:rPr>
              <a:t> current address and phone numbers to the school</a:t>
            </a:r>
            <a:endParaRPr b="1" sz="1900">
              <a:solidFill>
                <a:schemeClr val="dk1"/>
              </a:solidFill>
              <a:latin typeface="Times New Roman"/>
              <a:ea typeface="Times New Roman"/>
              <a:cs typeface="Times New Roman"/>
              <a:sym typeface="Times New Roman"/>
            </a:endParaRPr>
          </a:p>
          <a:p>
            <a:pPr indent="-349250" lvl="0" marL="457200" rtl="0" algn="l">
              <a:spcBef>
                <a:spcPts val="0"/>
              </a:spcBef>
              <a:spcAft>
                <a:spcPts val="0"/>
              </a:spcAft>
              <a:buClr>
                <a:schemeClr val="dk1"/>
              </a:buClr>
              <a:buSzPts val="1900"/>
              <a:buFont typeface="Times New Roman"/>
              <a:buChar char="●"/>
            </a:pPr>
            <a:r>
              <a:rPr lang="en-US" sz="1900" u="sng">
                <a:solidFill>
                  <a:schemeClr val="dk1"/>
                </a:solidFill>
                <a:latin typeface="Times New Roman"/>
                <a:ea typeface="Times New Roman"/>
                <a:cs typeface="Times New Roman"/>
                <a:sym typeface="Times New Roman"/>
              </a:rPr>
              <a:t>Monitor</a:t>
            </a:r>
            <a:r>
              <a:rPr lang="en-US" sz="1900">
                <a:solidFill>
                  <a:schemeClr val="dk1"/>
                </a:solidFill>
                <a:latin typeface="Times New Roman"/>
                <a:ea typeface="Times New Roman"/>
                <a:cs typeface="Times New Roman"/>
                <a:sym typeface="Times New Roman"/>
              </a:rPr>
              <a:t> my child’s grades through the FOCUS parent portal, and communications with their teacher</a:t>
            </a:r>
            <a:endParaRPr sz="1900">
              <a:solidFill>
                <a:schemeClr val="dk1"/>
              </a:solidFill>
              <a:latin typeface="Times New Roman"/>
              <a:ea typeface="Times New Roman"/>
              <a:cs typeface="Times New Roman"/>
              <a:sym typeface="Times New Roman"/>
            </a:endParaRPr>
          </a:p>
          <a:p>
            <a:pPr indent="-349250" lvl="0" marL="457200" rtl="0" algn="l">
              <a:spcBef>
                <a:spcPts val="0"/>
              </a:spcBef>
              <a:spcAft>
                <a:spcPts val="0"/>
              </a:spcAft>
              <a:buClr>
                <a:schemeClr val="dk1"/>
              </a:buClr>
              <a:buSzPts val="1900"/>
              <a:buFont typeface="Times New Roman"/>
              <a:buChar char="●"/>
            </a:pPr>
            <a:r>
              <a:rPr lang="en-US" sz="1900" u="sng">
                <a:solidFill>
                  <a:schemeClr val="dk1"/>
                </a:solidFill>
                <a:latin typeface="Times New Roman"/>
                <a:ea typeface="Times New Roman"/>
                <a:cs typeface="Times New Roman"/>
                <a:sym typeface="Times New Roman"/>
              </a:rPr>
              <a:t>Read</a:t>
            </a:r>
            <a:r>
              <a:rPr lang="en-US" sz="1900">
                <a:solidFill>
                  <a:schemeClr val="dk1"/>
                </a:solidFill>
                <a:latin typeface="Times New Roman"/>
                <a:ea typeface="Times New Roman"/>
                <a:cs typeface="Times New Roman"/>
                <a:sym typeface="Times New Roman"/>
              </a:rPr>
              <a:t> notices and communications sent home with my child and respond as needed</a:t>
            </a:r>
            <a:endParaRPr sz="1900">
              <a:solidFill>
                <a:schemeClr val="dk1"/>
              </a:solidFill>
              <a:latin typeface="Times New Roman"/>
              <a:ea typeface="Times New Roman"/>
              <a:cs typeface="Times New Roman"/>
              <a:sym typeface="Times New Roman"/>
            </a:endParaRPr>
          </a:p>
          <a:p>
            <a:pPr indent="-349250" lvl="0" marL="457200" rtl="0" algn="l">
              <a:spcBef>
                <a:spcPts val="0"/>
              </a:spcBef>
              <a:spcAft>
                <a:spcPts val="0"/>
              </a:spcAft>
              <a:buClr>
                <a:schemeClr val="dk1"/>
              </a:buClr>
              <a:buSzPts val="1900"/>
              <a:buFont typeface="Times New Roman"/>
              <a:buChar char="●"/>
            </a:pPr>
            <a:r>
              <a:rPr lang="en-US" sz="1900" u="sng">
                <a:solidFill>
                  <a:schemeClr val="dk1"/>
                </a:solidFill>
                <a:latin typeface="Times New Roman"/>
                <a:ea typeface="Times New Roman"/>
                <a:cs typeface="Times New Roman"/>
                <a:sym typeface="Times New Roman"/>
              </a:rPr>
              <a:t>Emphasize</a:t>
            </a:r>
            <a:r>
              <a:rPr lang="en-US" sz="1900">
                <a:solidFill>
                  <a:schemeClr val="dk1"/>
                </a:solidFill>
                <a:latin typeface="Times New Roman"/>
                <a:ea typeface="Times New Roman"/>
                <a:cs typeface="Times New Roman"/>
                <a:sym typeface="Times New Roman"/>
              </a:rPr>
              <a:t> the importance of education on a regular basis </a:t>
            </a:r>
            <a:endParaRPr sz="1900">
              <a:latin typeface="Source Sans Pro"/>
              <a:ea typeface="Source Sans Pro"/>
              <a:cs typeface="Source Sans Pro"/>
              <a:sym typeface="Source Sans Pro"/>
            </a:endParaRPr>
          </a:p>
        </p:txBody>
      </p:sp>
      <p:sp>
        <p:nvSpPr>
          <p:cNvPr id="269" name="Google Shape;269;p37"/>
          <p:cNvSpPr txBox="1"/>
          <p:nvPr/>
        </p:nvSpPr>
        <p:spPr>
          <a:xfrm>
            <a:off x="2564925" y="477021"/>
            <a:ext cx="6208800" cy="508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800">
                <a:latin typeface="Source Sans Pro"/>
                <a:ea typeface="Source Sans Pro"/>
                <a:cs typeface="Source Sans Pro"/>
                <a:sym typeface="Source Sans Pro"/>
              </a:rPr>
              <a:t>Partnering to help students improve academic achievement.</a:t>
            </a:r>
            <a:endParaRPr sz="1800">
              <a:latin typeface="Source Sans Pro"/>
              <a:ea typeface="Source Sans Pro"/>
              <a:cs typeface="Source Sans Pro"/>
              <a:sym typeface="Source Sans Pro"/>
            </a:endParaRPr>
          </a:p>
        </p:txBody>
      </p:sp>
      <p:pic>
        <p:nvPicPr>
          <p:cNvPr id="270" name="Google Shape;270;p37"/>
          <p:cNvPicPr preferRelativeResize="0"/>
          <p:nvPr/>
        </p:nvPicPr>
        <p:blipFill>
          <a:blip r:embed="rId3">
            <a:alphaModFix/>
          </a:blip>
          <a:stretch>
            <a:fillRect/>
          </a:stretch>
        </p:blipFill>
        <p:spPr>
          <a:xfrm>
            <a:off x="0" y="4081626"/>
            <a:ext cx="1120601" cy="11206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8"/>
          <p:cNvSpPr/>
          <p:nvPr/>
        </p:nvSpPr>
        <p:spPr>
          <a:xfrm rot="-5400000">
            <a:off x="-2715600" y="732662"/>
            <a:ext cx="6134541" cy="3744601"/>
          </a:xfrm>
          <a:custGeom>
            <a:rect b="b" l="l" r="r" t="t"/>
            <a:pathLst>
              <a:path extrusionOk="0" h="1692475" w="12208042">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6" name="Google Shape;276;p38"/>
          <p:cNvSpPr/>
          <p:nvPr/>
        </p:nvSpPr>
        <p:spPr>
          <a:xfrm rot="-5681695">
            <a:off x="-3237060" y="1673683"/>
            <a:ext cx="6345999" cy="1852939"/>
          </a:xfrm>
          <a:custGeom>
            <a:rect b="b" l="l" r="r" t="t"/>
            <a:pathLst>
              <a:path extrusionOk="0" h="815833" w="12221654">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cap="flat" cmpd="sng" w="209550">
            <a:solidFill>
              <a:srgbClr val="B6B4DD">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7" name="Google Shape;277;p38"/>
          <p:cNvSpPr/>
          <p:nvPr/>
        </p:nvSpPr>
        <p:spPr>
          <a:xfrm rot="-5334837">
            <a:off x="-3104225" y="1545983"/>
            <a:ext cx="6420824" cy="1908286"/>
          </a:xfrm>
          <a:custGeom>
            <a:rect b="b" l="l" r="r" t="t"/>
            <a:pathLst>
              <a:path extrusionOk="0" h="839644" w="12169992">
                <a:moveTo>
                  <a:pt x="0" y="564879"/>
                </a:moveTo>
                <a:cubicBezTo>
                  <a:pt x="920353" y="319610"/>
                  <a:pt x="1853261" y="48096"/>
                  <a:pt x="3157538" y="93391"/>
                </a:cubicBezTo>
                <a:cubicBezTo>
                  <a:pt x="4461815" y="138686"/>
                  <a:pt x="6385192" y="804605"/>
                  <a:pt x="7825660" y="836649"/>
                </a:cubicBezTo>
                <a:cubicBezTo>
                  <a:pt x="9266128" y="868693"/>
                  <a:pt x="11085703" y="647211"/>
                  <a:pt x="12169992" y="0"/>
                </a:cubicBezTo>
              </a:path>
            </a:pathLst>
          </a:custGeom>
          <a:noFill/>
          <a:ln cap="flat" cmpd="sng" w="209550">
            <a:solidFill>
              <a:srgbClr val="B4CCD3">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8" name="Google Shape;278;p38"/>
          <p:cNvSpPr/>
          <p:nvPr/>
        </p:nvSpPr>
        <p:spPr>
          <a:xfrm>
            <a:off x="0" y="5551045"/>
            <a:ext cx="9144000" cy="164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9" name="Google Shape;279;p38"/>
          <p:cNvSpPr/>
          <p:nvPr/>
        </p:nvSpPr>
        <p:spPr>
          <a:xfrm>
            <a:off x="4572000" y="5551967"/>
            <a:ext cx="4572000" cy="157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0" name="Google Shape;280;p38"/>
          <p:cNvSpPr txBox="1"/>
          <p:nvPr/>
        </p:nvSpPr>
        <p:spPr>
          <a:xfrm>
            <a:off x="1229921" y="55815"/>
            <a:ext cx="6417600" cy="50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400">
                <a:solidFill>
                  <a:srgbClr val="292733"/>
                </a:solidFill>
                <a:latin typeface="Source Sans Pro"/>
                <a:ea typeface="Source Sans Pro"/>
                <a:cs typeface="Source Sans Pro"/>
                <a:sym typeface="Source Sans Pro"/>
              </a:rPr>
              <a:t>Our </a:t>
            </a:r>
            <a:r>
              <a:rPr b="1" lang="en-US" sz="3400">
                <a:solidFill>
                  <a:srgbClr val="292733"/>
                </a:solidFill>
                <a:latin typeface="Source Sans Pro"/>
                <a:ea typeface="Source Sans Pro"/>
                <a:cs typeface="Source Sans Pro"/>
                <a:sym typeface="Source Sans Pro"/>
              </a:rPr>
              <a:t>School-Family Compact</a:t>
            </a:r>
            <a:endParaRPr/>
          </a:p>
        </p:txBody>
      </p:sp>
      <p:sp>
        <p:nvSpPr>
          <p:cNvPr id="281" name="Google Shape;281;p38"/>
          <p:cNvSpPr txBox="1"/>
          <p:nvPr/>
        </p:nvSpPr>
        <p:spPr>
          <a:xfrm>
            <a:off x="1229925" y="1066812"/>
            <a:ext cx="7543800" cy="3992400"/>
          </a:xfrm>
          <a:prstGeom prst="rect">
            <a:avLst/>
          </a:prstGeom>
          <a:noFill/>
          <a:ln cap="flat" cmpd="sng" w="28575">
            <a:solidFill>
              <a:srgbClr val="864EA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2100">
                <a:latin typeface="Source Sans Pro"/>
                <a:ea typeface="Source Sans Pro"/>
                <a:cs typeface="Source Sans Pro"/>
                <a:sym typeface="Source Sans Pro"/>
              </a:rPr>
              <a:t>For Students: </a:t>
            </a:r>
            <a:r>
              <a:rPr lang="en-US" sz="1800">
                <a:solidFill>
                  <a:schemeClr val="dk1"/>
                </a:solidFill>
                <a:latin typeface="Times New Roman"/>
                <a:ea typeface="Times New Roman"/>
                <a:cs typeface="Times New Roman"/>
                <a:sym typeface="Times New Roman"/>
              </a:rPr>
              <a:t>As a student I will share the responsibility to improve my own achievement or exceed state standards.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1800">
                <a:solidFill>
                  <a:schemeClr val="dk1"/>
                </a:solidFill>
                <a:latin typeface="Times New Roman"/>
                <a:ea typeface="Times New Roman"/>
                <a:cs typeface="Times New Roman"/>
                <a:sym typeface="Times New Roman"/>
              </a:rPr>
              <a:t>Specifically, I will…</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US" sz="1800" u="sng">
                <a:solidFill>
                  <a:schemeClr val="dk1"/>
                </a:solidFill>
                <a:latin typeface="Times New Roman"/>
                <a:ea typeface="Times New Roman"/>
                <a:cs typeface="Times New Roman"/>
                <a:sym typeface="Times New Roman"/>
              </a:rPr>
              <a:t>Show respect</a:t>
            </a:r>
            <a:r>
              <a:rPr lang="en-US" sz="1800">
                <a:solidFill>
                  <a:schemeClr val="dk1"/>
                </a:solidFill>
                <a:latin typeface="Times New Roman"/>
                <a:ea typeface="Times New Roman"/>
                <a:cs typeface="Times New Roman"/>
                <a:sym typeface="Times New Roman"/>
              </a:rPr>
              <a:t> for myself, my school, my peers, and my teachers  </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US" sz="1800" u="sng">
                <a:solidFill>
                  <a:schemeClr val="dk1"/>
                </a:solidFill>
                <a:latin typeface="Times New Roman"/>
                <a:ea typeface="Times New Roman"/>
                <a:cs typeface="Times New Roman"/>
                <a:sym typeface="Times New Roman"/>
              </a:rPr>
              <a:t>Commit</a:t>
            </a:r>
            <a:r>
              <a:rPr lang="en-US" sz="1800">
                <a:solidFill>
                  <a:schemeClr val="dk1"/>
                </a:solidFill>
                <a:latin typeface="Times New Roman"/>
                <a:ea typeface="Times New Roman"/>
                <a:cs typeface="Times New Roman"/>
                <a:sym typeface="Times New Roman"/>
              </a:rPr>
              <a:t> to graduate on time</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US" sz="1800" u="sng">
                <a:solidFill>
                  <a:schemeClr val="dk1"/>
                </a:solidFill>
                <a:latin typeface="Times New Roman"/>
                <a:ea typeface="Times New Roman"/>
                <a:cs typeface="Times New Roman"/>
                <a:sym typeface="Times New Roman"/>
              </a:rPr>
              <a:t>Complete</a:t>
            </a:r>
            <a:r>
              <a:rPr lang="en-US" sz="1800">
                <a:solidFill>
                  <a:schemeClr val="dk1"/>
                </a:solidFill>
                <a:latin typeface="Times New Roman"/>
                <a:ea typeface="Times New Roman"/>
                <a:cs typeface="Times New Roman"/>
                <a:sym typeface="Times New Roman"/>
              </a:rPr>
              <a:t> my homework and classwork daily, utilize the knowledge of my teachers and family, and use any available resources given me when needed</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US" sz="1800" u="sng">
                <a:solidFill>
                  <a:schemeClr val="dk1"/>
                </a:solidFill>
                <a:latin typeface="Times New Roman"/>
                <a:ea typeface="Times New Roman"/>
                <a:cs typeface="Times New Roman"/>
                <a:sym typeface="Times New Roman"/>
              </a:rPr>
              <a:t>Follow</a:t>
            </a:r>
            <a:r>
              <a:rPr lang="en-US" sz="1800">
                <a:solidFill>
                  <a:schemeClr val="dk1"/>
                </a:solidFill>
                <a:latin typeface="Times New Roman"/>
                <a:ea typeface="Times New Roman"/>
                <a:cs typeface="Times New Roman"/>
                <a:sym typeface="Times New Roman"/>
              </a:rPr>
              <a:t> the student Code of Conduct as outlined in the Student Handbook and dress appropriately in accordance with the ECSD Dress Code Policy</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US" sz="1800" u="sng">
                <a:solidFill>
                  <a:schemeClr val="dk1"/>
                </a:solidFill>
                <a:latin typeface="Times New Roman"/>
                <a:ea typeface="Times New Roman"/>
                <a:cs typeface="Times New Roman"/>
                <a:sym typeface="Times New Roman"/>
              </a:rPr>
              <a:t>Relay</a:t>
            </a:r>
            <a:r>
              <a:rPr lang="en-US" sz="1800">
                <a:solidFill>
                  <a:schemeClr val="dk1"/>
                </a:solidFill>
                <a:latin typeface="Times New Roman"/>
                <a:ea typeface="Times New Roman"/>
                <a:cs typeface="Times New Roman"/>
                <a:sym typeface="Times New Roman"/>
              </a:rPr>
              <a:t> all messages, notices, and handouts to my parent/guardian</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US" sz="1800" u="sng">
                <a:solidFill>
                  <a:schemeClr val="dk1"/>
                </a:solidFill>
                <a:latin typeface="Times New Roman"/>
                <a:ea typeface="Times New Roman"/>
                <a:cs typeface="Times New Roman"/>
                <a:sym typeface="Times New Roman"/>
              </a:rPr>
              <a:t>Work</a:t>
            </a:r>
            <a:r>
              <a:rPr lang="en-US" sz="1800">
                <a:solidFill>
                  <a:schemeClr val="dk1"/>
                </a:solidFill>
                <a:latin typeface="Times New Roman"/>
                <a:ea typeface="Times New Roman"/>
                <a:cs typeface="Times New Roman"/>
                <a:sym typeface="Times New Roman"/>
              </a:rPr>
              <a:t> to the best of my ability, focusing on my subject areas, participating in class discussions, and refusing to act out in class with disruptive behavior</a:t>
            </a:r>
            <a:endParaRPr sz="1800">
              <a:latin typeface="Source Sans Pro"/>
              <a:ea typeface="Source Sans Pro"/>
              <a:cs typeface="Source Sans Pro"/>
              <a:sym typeface="Source Sans Pro"/>
            </a:endParaRPr>
          </a:p>
        </p:txBody>
      </p:sp>
      <p:sp>
        <p:nvSpPr>
          <p:cNvPr id="282" name="Google Shape;282;p38"/>
          <p:cNvSpPr txBox="1"/>
          <p:nvPr/>
        </p:nvSpPr>
        <p:spPr>
          <a:xfrm>
            <a:off x="2564925" y="477021"/>
            <a:ext cx="6208800" cy="508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800">
                <a:latin typeface="Source Sans Pro"/>
                <a:ea typeface="Source Sans Pro"/>
                <a:cs typeface="Source Sans Pro"/>
                <a:sym typeface="Source Sans Pro"/>
              </a:rPr>
              <a:t>Partnering to help students improve academic achievement.</a:t>
            </a:r>
            <a:endParaRPr sz="1800">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9"/>
          <p:cNvSpPr/>
          <p:nvPr/>
        </p:nvSpPr>
        <p:spPr>
          <a:xfrm rot="-5400000">
            <a:off x="-2715600" y="732662"/>
            <a:ext cx="6134541" cy="3744601"/>
          </a:xfrm>
          <a:custGeom>
            <a:rect b="b" l="l" r="r" t="t"/>
            <a:pathLst>
              <a:path extrusionOk="0" h="1692475" w="12208042">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8" name="Google Shape;288;p39"/>
          <p:cNvSpPr/>
          <p:nvPr/>
        </p:nvSpPr>
        <p:spPr>
          <a:xfrm rot="-5681695">
            <a:off x="-3237060" y="1673683"/>
            <a:ext cx="6345999" cy="1852939"/>
          </a:xfrm>
          <a:custGeom>
            <a:rect b="b" l="l" r="r" t="t"/>
            <a:pathLst>
              <a:path extrusionOk="0" h="815833" w="12221654">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cap="flat" cmpd="sng" w="209550">
            <a:solidFill>
              <a:srgbClr val="B6B4DD">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9" name="Google Shape;289;p39"/>
          <p:cNvSpPr/>
          <p:nvPr/>
        </p:nvSpPr>
        <p:spPr>
          <a:xfrm rot="-5334837">
            <a:off x="-3104225" y="1545983"/>
            <a:ext cx="6420824" cy="1908286"/>
          </a:xfrm>
          <a:custGeom>
            <a:rect b="b" l="l" r="r" t="t"/>
            <a:pathLst>
              <a:path extrusionOk="0" h="839644" w="12169992">
                <a:moveTo>
                  <a:pt x="0" y="564879"/>
                </a:moveTo>
                <a:cubicBezTo>
                  <a:pt x="920353" y="319610"/>
                  <a:pt x="1853261" y="48096"/>
                  <a:pt x="3157538" y="93391"/>
                </a:cubicBezTo>
                <a:cubicBezTo>
                  <a:pt x="4461815" y="138686"/>
                  <a:pt x="6385192" y="804605"/>
                  <a:pt x="7825660" y="836649"/>
                </a:cubicBezTo>
                <a:cubicBezTo>
                  <a:pt x="9266128" y="868693"/>
                  <a:pt x="11085703" y="647211"/>
                  <a:pt x="12169992" y="0"/>
                </a:cubicBezTo>
              </a:path>
            </a:pathLst>
          </a:custGeom>
          <a:noFill/>
          <a:ln cap="flat" cmpd="sng" w="209550">
            <a:solidFill>
              <a:srgbClr val="B4CCD3">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0" name="Google Shape;290;p39"/>
          <p:cNvSpPr/>
          <p:nvPr/>
        </p:nvSpPr>
        <p:spPr>
          <a:xfrm>
            <a:off x="0" y="5551045"/>
            <a:ext cx="9144000" cy="164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1" name="Google Shape;291;p39"/>
          <p:cNvSpPr/>
          <p:nvPr/>
        </p:nvSpPr>
        <p:spPr>
          <a:xfrm>
            <a:off x="4572000" y="5551967"/>
            <a:ext cx="4572000" cy="157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2" name="Google Shape;292;p39"/>
          <p:cNvSpPr txBox="1"/>
          <p:nvPr/>
        </p:nvSpPr>
        <p:spPr>
          <a:xfrm>
            <a:off x="1229921" y="55815"/>
            <a:ext cx="6417600" cy="50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400">
                <a:solidFill>
                  <a:srgbClr val="292733"/>
                </a:solidFill>
                <a:latin typeface="Source Sans Pro"/>
                <a:ea typeface="Source Sans Pro"/>
                <a:cs typeface="Source Sans Pro"/>
                <a:sym typeface="Source Sans Pro"/>
              </a:rPr>
              <a:t>Our </a:t>
            </a:r>
            <a:r>
              <a:rPr b="1" lang="en-US" sz="3400">
                <a:solidFill>
                  <a:srgbClr val="292733"/>
                </a:solidFill>
                <a:latin typeface="Source Sans Pro"/>
                <a:ea typeface="Source Sans Pro"/>
                <a:cs typeface="Source Sans Pro"/>
                <a:sym typeface="Source Sans Pro"/>
              </a:rPr>
              <a:t>School-Family Compact</a:t>
            </a:r>
            <a:endParaRPr/>
          </a:p>
        </p:txBody>
      </p:sp>
      <p:sp>
        <p:nvSpPr>
          <p:cNvPr id="293" name="Google Shape;293;p39"/>
          <p:cNvSpPr txBox="1"/>
          <p:nvPr/>
        </p:nvSpPr>
        <p:spPr>
          <a:xfrm>
            <a:off x="2564925" y="477021"/>
            <a:ext cx="6208800" cy="508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800">
                <a:latin typeface="Source Sans Pro"/>
                <a:ea typeface="Source Sans Pro"/>
                <a:cs typeface="Source Sans Pro"/>
                <a:sym typeface="Source Sans Pro"/>
              </a:rPr>
              <a:t>Partnering to help students improve academic achievement.</a:t>
            </a:r>
            <a:endParaRPr sz="1800">
              <a:latin typeface="Source Sans Pro"/>
              <a:ea typeface="Source Sans Pro"/>
              <a:cs typeface="Source Sans Pro"/>
              <a:sym typeface="Source Sans Pro"/>
            </a:endParaRPr>
          </a:p>
        </p:txBody>
      </p:sp>
      <p:sp>
        <p:nvSpPr>
          <p:cNvPr id="294" name="Google Shape;294;p39"/>
          <p:cNvSpPr txBox="1"/>
          <p:nvPr/>
        </p:nvSpPr>
        <p:spPr>
          <a:xfrm>
            <a:off x="1120600" y="985825"/>
            <a:ext cx="7793100" cy="4410900"/>
          </a:xfrm>
          <a:prstGeom prst="rect">
            <a:avLst/>
          </a:prstGeom>
          <a:noFill/>
          <a:ln cap="flat" cmpd="sng" w="28575">
            <a:solidFill>
              <a:srgbClr val="864EA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900">
                <a:latin typeface="Source Sans Pro"/>
                <a:ea typeface="Source Sans Pro"/>
                <a:cs typeface="Source Sans Pro"/>
                <a:sym typeface="Source Sans Pro"/>
              </a:rPr>
              <a:t>For School Employees</a:t>
            </a:r>
            <a:r>
              <a:rPr lang="en-US" sz="1600">
                <a:latin typeface="Source Sans Pro"/>
                <a:ea typeface="Source Sans Pro"/>
                <a:cs typeface="Source Sans Pro"/>
                <a:sym typeface="Source Sans Pro"/>
              </a:rPr>
              <a:t>: </a:t>
            </a:r>
            <a:r>
              <a:rPr lang="en-US" sz="1700">
                <a:solidFill>
                  <a:schemeClr val="dk1"/>
                </a:solidFill>
                <a:latin typeface="Times New Roman"/>
                <a:ea typeface="Times New Roman"/>
                <a:cs typeface="Times New Roman"/>
                <a:sym typeface="Times New Roman"/>
              </a:rPr>
              <a:t>As Principal of Booker T. Washington High School, I will share the responsibility, along with my faculty and staff, for improving student achievement and will nurture a partnership to help students graduate within four years. Specifically, I will…</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US" sz="1700" u="sng">
                <a:solidFill>
                  <a:schemeClr val="dk1"/>
                </a:solidFill>
                <a:latin typeface="Times New Roman"/>
                <a:ea typeface="Times New Roman"/>
                <a:cs typeface="Times New Roman"/>
                <a:sym typeface="Times New Roman"/>
              </a:rPr>
              <a:t>Provide</a:t>
            </a:r>
            <a:r>
              <a:rPr lang="en-US" sz="1700">
                <a:solidFill>
                  <a:schemeClr val="dk1"/>
                </a:solidFill>
                <a:latin typeface="Times New Roman"/>
                <a:ea typeface="Times New Roman"/>
                <a:cs typeface="Times New Roman"/>
                <a:sym typeface="Times New Roman"/>
              </a:rPr>
              <a:t> a safe, orderly, supportive environment in which students have the maximum opportunity for academic success</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US" sz="1700" u="sng">
                <a:solidFill>
                  <a:schemeClr val="dk1"/>
                </a:solidFill>
                <a:latin typeface="Times New Roman"/>
                <a:ea typeface="Times New Roman"/>
                <a:cs typeface="Times New Roman"/>
                <a:sym typeface="Times New Roman"/>
              </a:rPr>
              <a:t>Make decisions</a:t>
            </a:r>
            <a:r>
              <a:rPr lang="en-US" sz="1700">
                <a:solidFill>
                  <a:schemeClr val="dk1"/>
                </a:solidFill>
                <a:latin typeface="Times New Roman"/>
                <a:ea typeface="Times New Roman"/>
                <a:cs typeface="Times New Roman"/>
                <a:sym typeface="Times New Roman"/>
              </a:rPr>
              <a:t> regarding high quality curriculum and instruction based on data and recent research that will enable students to meet state standards, and prepare students for life-long learning and the world of work</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US" sz="1700" u="sng">
                <a:solidFill>
                  <a:schemeClr val="dk1"/>
                </a:solidFill>
                <a:latin typeface="Times New Roman"/>
                <a:ea typeface="Times New Roman"/>
                <a:cs typeface="Times New Roman"/>
                <a:sym typeface="Times New Roman"/>
              </a:rPr>
              <a:t>Provide</a:t>
            </a:r>
            <a:r>
              <a:rPr lang="en-US" sz="1700">
                <a:solidFill>
                  <a:schemeClr val="dk1"/>
                </a:solidFill>
                <a:latin typeface="Times New Roman"/>
                <a:ea typeface="Times New Roman"/>
                <a:cs typeface="Times New Roman"/>
                <a:sym typeface="Times New Roman"/>
              </a:rPr>
              <a:t> an environment that allows for positive communication among the student, teacher, and family</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US" sz="1700" u="sng">
                <a:solidFill>
                  <a:schemeClr val="dk1"/>
                </a:solidFill>
                <a:latin typeface="Times New Roman"/>
                <a:ea typeface="Times New Roman"/>
                <a:cs typeface="Times New Roman"/>
                <a:sym typeface="Times New Roman"/>
              </a:rPr>
              <a:t>Ensure</a:t>
            </a:r>
            <a:r>
              <a:rPr lang="en-US" sz="1700">
                <a:solidFill>
                  <a:schemeClr val="dk1"/>
                </a:solidFill>
                <a:latin typeface="Times New Roman"/>
                <a:ea typeface="Times New Roman"/>
                <a:cs typeface="Times New Roman"/>
                <a:sym typeface="Times New Roman"/>
              </a:rPr>
              <a:t> the communication of each student’s state assessment results, academic achievement and progress towards graduation    </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US" sz="1700" u="sng">
                <a:solidFill>
                  <a:schemeClr val="dk1"/>
                </a:solidFill>
                <a:latin typeface="Times New Roman"/>
                <a:ea typeface="Times New Roman"/>
                <a:cs typeface="Times New Roman"/>
                <a:sym typeface="Times New Roman"/>
              </a:rPr>
              <a:t>Support</a:t>
            </a:r>
            <a:r>
              <a:rPr lang="en-US" sz="1700">
                <a:solidFill>
                  <a:schemeClr val="dk1"/>
                </a:solidFill>
                <a:latin typeface="Times New Roman"/>
                <a:ea typeface="Times New Roman"/>
                <a:cs typeface="Times New Roman"/>
                <a:sym typeface="Times New Roman"/>
              </a:rPr>
              <a:t> school-based parent organizations and encourage students to develop school pride, spirit and enthusiasm through sports, activities, school-sponsored events, and club opportunities</a:t>
            </a:r>
            <a:endParaRPr sz="1700">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0"/>
          <p:cNvSpPr txBox="1"/>
          <p:nvPr/>
        </p:nvSpPr>
        <p:spPr>
          <a:xfrm>
            <a:off x="629841" y="615227"/>
            <a:ext cx="5255400" cy="53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600">
                <a:solidFill>
                  <a:srgbClr val="292733"/>
                </a:solidFill>
                <a:latin typeface="Source Sans Pro"/>
                <a:ea typeface="Source Sans Pro"/>
                <a:cs typeface="Source Sans Pro"/>
                <a:sym typeface="Source Sans Pro"/>
              </a:rPr>
              <a:t>Questions or </a:t>
            </a:r>
            <a:r>
              <a:rPr b="1" lang="en-US" sz="3600">
                <a:solidFill>
                  <a:srgbClr val="292733"/>
                </a:solidFill>
                <a:latin typeface="Source Sans Pro"/>
                <a:ea typeface="Source Sans Pro"/>
                <a:cs typeface="Source Sans Pro"/>
                <a:sym typeface="Source Sans Pro"/>
              </a:rPr>
              <a:t>Comments</a:t>
            </a:r>
            <a:endParaRPr/>
          </a:p>
        </p:txBody>
      </p:sp>
      <p:sp>
        <p:nvSpPr>
          <p:cNvPr id="300" name="Google Shape;300;p40"/>
          <p:cNvSpPr/>
          <p:nvPr/>
        </p:nvSpPr>
        <p:spPr>
          <a:xfrm rot="-8866599">
            <a:off x="-1155063" y="3674185"/>
            <a:ext cx="5952672" cy="2288349"/>
          </a:xfrm>
          <a:custGeom>
            <a:rect b="b" l="l" r="r" t="t"/>
            <a:pathLst>
              <a:path extrusionOk="0" h="1692475" w="12208042">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1" name="Google Shape;301;p40"/>
          <p:cNvSpPr/>
          <p:nvPr/>
        </p:nvSpPr>
        <p:spPr>
          <a:xfrm rot="-9069870">
            <a:off x="-1471559" y="4414974"/>
            <a:ext cx="6208432" cy="1118394"/>
          </a:xfrm>
          <a:custGeom>
            <a:rect b="b" l="l" r="r" t="t"/>
            <a:pathLst>
              <a:path extrusionOk="0" h="815833" w="12221654">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cap="flat" cmpd="sng" w="209550">
            <a:solidFill>
              <a:srgbClr val="B6B4DD">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2" name="Google Shape;302;p40"/>
          <p:cNvSpPr/>
          <p:nvPr/>
        </p:nvSpPr>
        <p:spPr>
          <a:xfrm rot="-8806582">
            <a:off x="-1463923" y="4280549"/>
            <a:ext cx="6219286" cy="1168556"/>
          </a:xfrm>
          <a:custGeom>
            <a:rect b="b" l="l" r="r" t="t"/>
            <a:pathLst>
              <a:path extrusionOk="0" h="839644" w="12169992">
                <a:moveTo>
                  <a:pt x="0" y="564879"/>
                </a:moveTo>
                <a:cubicBezTo>
                  <a:pt x="920353" y="319610"/>
                  <a:pt x="1853261" y="48096"/>
                  <a:pt x="3157538" y="93391"/>
                </a:cubicBezTo>
                <a:cubicBezTo>
                  <a:pt x="4461815" y="138686"/>
                  <a:pt x="6385192" y="804605"/>
                  <a:pt x="7825660" y="836649"/>
                </a:cubicBezTo>
                <a:cubicBezTo>
                  <a:pt x="9266128" y="868693"/>
                  <a:pt x="11085703" y="647211"/>
                  <a:pt x="12169992" y="0"/>
                </a:cubicBezTo>
              </a:path>
            </a:pathLst>
          </a:custGeom>
          <a:noFill/>
          <a:ln cap="flat" cmpd="sng" w="209550">
            <a:solidFill>
              <a:srgbClr val="B4CCD3">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3" name="Google Shape;303;p40"/>
          <p:cNvSpPr/>
          <p:nvPr/>
        </p:nvSpPr>
        <p:spPr>
          <a:xfrm rot="1786832">
            <a:off x="3790208" y="-580364"/>
            <a:ext cx="6083385" cy="2266732"/>
          </a:xfrm>
          <a:custGeom>
            <a:rect b="b" l="l" r="r" t="t"/>
            <a:pathLst>
              <a:path extrusionOk="0" h="1692475" w="12208042">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4" name="Google Shape;304;p40"/>
          <p:cNvSpPr/>
          <p:nvPr/>
        </p:nvSpPr>
        <p:spPr>
          <a:xfrm rot="1564204">
            <a:off x="3860981" y="-173894"/>
            <a:ext cx="6326772" cy="1111310"/>
          </a:xfrm>
          <a:custGeom>
            <a:rect b="b" l="l" r="r" t="t"/>
            <a:pathLst>
              <a:path extrusionOk="0" h="815833" w="12221654">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cap="flat" cmpd="sng" w="209550">
            <a:solidFill>
              <a:srgbClr val="B6B4DD">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5" name="Google Shape;305;p40"/>
          <p:cNvSpPr/>
          <p:nvPr/>
        </p:nvSpPr>
        <p:spPr>
          <a:xfrm rot="1829602">
            <a:off x="3837863" y="-83764"/>
            <a:ext cx="6355545" cy="1160041"/>
          </a:xfrm>
          <a:custGeom>
            <a:rect b="b" l="l" r="r" t="t"/>
            <a:pathLst>
              <a:path extrusionOk="0" h="839644" w="12169992">
                <a:moveTo>
                  <a:pt x="0" y="564879"/>
                </a:moveTo>
                <a:cubicBezTo>
                  <a:pt x="920353" y="319610"/>
                  <a:pt x="1853261" y="48096"/>
                  <a:pt x="3157538" y="93391"/>
                </a:cubicBezTo>
                <a:cubicBezTo>
                  <a:pt x="4461815" y="138686"/>
                  <a:pt x="6385192" y="804605"/>
                  <a:pt x="7825660" y="836649"/>
                </a:cubicBezTo>
                <a:cubicBezTo>
                  <a:pt x="9266128" y="868693"/>
                  <a:pt x="11085703" y="647211"/>
                  <a:pt x="12169992" y="0"/>
                </a:cubicBezTo>
              </a:path>
            </a:pathLst>
          </a:custGeom>
          <a:noFill/>
          <a:ln cap="flat" cmpd="sng" w="209550">
            <a:solidFill>
              <a:srgbClr val="B4CCD3">
                <a:alpha val="6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6" name="Google Shape;306;p40"/>
          <p:cNvSpPr/>
          <p:nvPr/>
        </p:nvSpPr>
        <p:spPr>
          <a:xfrm rot="6682699">
            <a:off x="8182094" y="71720"/>
            <a:ext cx="907362" cy="1900655"/>
          </a:xfrm>
          <a:custGeom>
            <a:rect b="b" l="l" r="r" t="t"/>
            <a:pathLst>
              <a:path extrusionOk="0" h="3561347" w="1202747">
                <a:moveTo>
                  <a:pt x="0" y="0"/>
                </a:moveTo>
                <a:lnTo>
                  <a:pt x="1016868" y="0"/>
                </a:lnTo>
                <a:cubicBezTo>
                  <a:pt x="1498132" y="1251284"/>
                  <a:pt x="920616" y="2711116"/>
                  <a:pt x="679984" y="3561347"/>
                </a:cubicBezTo>
                <a:lnTo>
                  <a:pt x="675410" y="3557747"/>
                </a:lnTo>
                <a:cubicBezTo>
                  <a:pt x="764357" y="2990842"/>
                  <a:pt x="1288716" y="1524000"/>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7" name="Google Shape;307;p40"/>
          <p:cNvSpPr/>
          <p:nvPr/>
        </p:nvSpPr>
        <p:spPr>
          <a:xfrm rot="-2550627">
            <a:off x="6309457" y="-92407"/>
            <a:ext cx="587379" cy="2204532"/>
          </a:xfrm>
          <a:custGeom>
            <a:rect b="b" l="l" r="r" t="t"/>
            <a:pathLst>
              <a:path extrusionOk="0" h="3561347" w="1202747">
                <a:moveTo>
                  <a:pt x="0" y="0"/>
                </a:moveTo>
                <a:lnTo>
                  <a:pt x="1016868" y="0"/>
                </a:lnTo>
                <a:cubicBezTo>
                  <a:pt x="1498132" y="1251284"/>
                  <a:pt x="920616" y="2711116"/>
                  <a:pt x="679984" y="3561347"/>
                </a:cubicBezTo>
                <a:lnTo>
                  <a:pt x="675410" y="3557747"/>
                </a:lnTo>
                <a:cubicBezTo>
                  <a:pt x="764357" y="2990842"/>
                  <a:pt x="1288716" y="1524000"/>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8" name="Google Shape;308;p40"/>
          <p:cNvSpPr/>
          <p:nvPr/>
        </p:nvSpPr>
        <p:spPr>
          <a:xfrm>
            <a:off x="0" y="5556337"/>
            <a:ext cx="9144000" cy="164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9" name="Google Shape;309;p40"/>
          <p:cNvSpPr/>
          <p:nvPr/>
        </p:nvSpPr>
        <p:spPr>
          <a:xfrm>
            <a:off x="4572000" y="5557259"/>
            <a:ext cx="4572000" cy="157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10" name="Google Shape;310;p40"/>
          <p:cNvSpPr txBox="1"/>
          <p:nvPr/>
        </p:nvSpPr>
        <p:spPr>
          <a:xfrm>
            <a:off x="3197969" y="4339056"/>
            <a:ext cx="2060700" cy="538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US" sz="3600">
                <a:solidFill>
                  <a:srgbClr val="292733"/>
                </a:solidFill>
                <a:latin typeface="Source Sans Pro"/>
                <a:ea typeface="Source Sans Pro"/>
                <a:cs typeface="Source Sans Pro"/>
                <a:sym typeface="Source Sans Pro"/>
              </a:rPr>
              <a:t>Thank </a:t>
            </a:r>
            <a:r>
              <a:rPr b="1" lang="en-US" sz="3600">
                <a:solidFill>
                  <a:srgbClr val="292733"/>
                </a:solidFill>
                <a:latin typeface="Source Sans Pro"/>
                <a:ea typeface="Source Sans Pro"/>
                <a:cs typeface="Source Sans Pro"/>
                <a:sym typeface="Source Sans Pro"/>
              </a:rPr>
              <a:t>You</a:t>
            </a:r>
            <a:endParaRPr/>
          </a:p>
        </p:txBody>
      </p:sp>
      <p:sp>
        <p:nvSpPr>
          <p:cNvPr id="311" name="Google Shape;311;p40"/>
          <p:cNvSpPr txBox="1"/>
          <p:nvPr/>
        </p:nvSpPr>
        <p:spPr>
          <a:xfrm>
            <a:off x="1740604" y="1484893"/>
            <a:ext cx="5255400" cy="538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US" sz="3600">
                <a:solidFill>
                  <a:srgbClr val="292733"/>
                </a:solidFill>
                <a:latin typeface="Source Sans Pro"/>
                <a:ea typeface="Source Sans Pro"/>
                <a:cs typeface="Source Sans Pro"/>
                <a:sym typeface="Source Sans Pro"/>
              </a:rPr>
              <a:t> or Contact Our </a:t>
            </a:r>
            <a:r>
              <a:rPr b="1" lang="en-US" sz="3600">
                <a:solidFill>
                  <a:srgbClr val="292733"/>
                </a:solidFill>
                <a:latin typeface="Source Sans Pro"/>
                <a:ea typeface="Source Sans Pro"/>
                <a:cs typeface="Source Sans Pro"/>
                <a:sym typeface="Source Sans Pro"/>
              </a:rPr>
              <a:t>School</a:t>
            </a:r>
            <a:endParaRPr/>
          </a:p>
        </p:txBody>
      </p:sp>
      <p:sp>
        <p:nvSpPr>
          <p:cNvPr id="312" name="Google Shape;312;p40"/>
          <p:cNvSpPr txBox="1"/>
          <p:nvPr/>
        </p:nvSpPr>
        <p:spPr>
          <a:xfrm>
            <a:off x="6852150" y="3960115"/>
            <a:ext cx="2060700" cy="1824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US" sz="1500">
                <a:solidFill>
                  <a:srgbClr val="999999"/>
                </a:solidFill>
                <a:latin typeface="Source Sans Pro"/>
                <a:ea typeface="Source Sans Pro"/>
                <a:cs typeface="Source Sans Pro"/>
                <a:sym typeface="Source Sans Pro"/>
              </a:rPr>
              <a:t>Graphic </a:t>
            </a:r>
            <a:r>
              <a:rPr b="1" lang="en-US" sz="1500">
                <a:solidFill>
                  <a:srgbClr val="999999"/>
                </a:solidFill>
                <a:latin typeface="Source Sans Pro"/>
                <a:ea typeface="Source Sans Pro"/>
                <a:cs typeface="Source Sans Pro"/>
                <a:sym typeface="Source Sans Pro"/>
              </a:rPr>
              <a:t>Credits</a:t>
            </a:r>
            <a:endParaRPr sz="1500">
              <a:solidFill>
                <a:srgbClr val="999999"/>
              </a:solidFill>
            </a:endParaRPr>
          </a:p>
        </p:txBody>
      </p:sp>
      <p:sp>
        <p:nvSpPr>
          <p:cNvPr id="313" name="Google Shape;313;p40"/>
          <p:cNvSpPr txBox="1"/>
          <p:nvPr/>
        </p:nvSpPr>
        <p:spPr>
          <a:xfrm>
            <a:off x="5939800" y="4072354"/>
            <a:ext cx="3116700" cy="14616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US" sz="800">
                <a:solidFill>
                  <a:srgbClr val="999999"/>
                </a:solidFill>
                <a:latin typeface="Ubuntu Light"/>
                <a:ea typeface="Ubuntu Light"/>
                <a:cs typeface="Ubuntu Light"/>
                <a:sym typeface="Ubuntu Light"/>
              </a:rPr>
              <a:t>Icons by </a:t>
            </a:r>
            <a:r>
              <a:rPr lang="en-US" sz="800" u="sng">
                <a:solidFill>
                  <a:srgbClr val="999999"/>
                </a:solidFill>
                <a:latin typeface="Ubuntu Light"/>
                <a:ea typeface="Ubuntu Light"/>
                <a:cs typeface="Ubuntu Light"/>
                <a:sym typeface="Ubuntu Light"/>
                <a:hlinkClick r:id="rId3">
                  <a:extLst>
                    <a:ext uri="{A12FA001-AC4F-418D-AE19-62706E023703}">
                      <ahyp:hlinkClr val="tx"/>
                    </a:ext>
                  </a:extLst>
                </a:hlinkClick>
              </a:rPr>
              <a:t>Flaticon</a:t>
            </a:r>
            <a:endParaRPr sz="800">
              <a:solidFill>
                <a:srgbClr val="999999"/>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rgbClr val="999999"/>
                </a:solidFill>
                <a:latin typeface="Ubuntu Light"/>
                <a:ea typeface="Ubuntu Light"/>
                <a:cs typeface="Ubuntu Light"/>
                <a:sym typeface="Ubuntu Light"/>
              </a:rPr>
              <a:t>Images &amp; infographics by </a:t>
            </a:r>
            <a:r>
              <a:rPr lang="en-US" sz="800" u="sng">
                <a:solidFill>
                  <a:srgbClr val="999999"/>
                </a:solidFill>
                <a:latin typeface="Ubuntu Light"/>
                <a:ea typeface="Ubuntu Light"/>
                <a:cs typeface="Ubuntu Light"/>
                <a:sym typeface="Ubuntu Light"/>
                <a:hlinkClick r:id="rId4">
                  <a:extLst>
                    <a:ext uri="{A12FA001-AC4F-418D-AE19-62706E023703}">
                      <ahyp:hlinkClr val="tx"/>
                    </a:ext>
                  </a:extLst>
                </a:hlinkClick>
              </a:rPr>
              <a:t>Freepik</a:t>
            </a:r>
            <a:endParaRPr sz="800">
              <a:solidFill>
                <a:srgbClr val="999999"/>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rgbClr val="999999"/>
                </a:solidFill>
                <a:latin typeface="Calibri"/>
                <a:ea typeface="Calibri"/>
                <a:cs typeface="Calibri"/>
                <a:sym typeface="Calibri"/>
              </a:rPr>
              <a:t>Title slide photo created by </a:t>
            </a:r>
            <a:r>
              <a:rPr b="1" lang="en-US" sz="800">
                <a:solidFill>
                  <a:srgbClr val="999999"/>
                </a:solidFill>
                <a:latin typeface="Calibri"/>
                <a:ea typeface="Calibri"/>
                <a:cs typeface="Calibri"/>
                <a:sym typeface="Calibri"/>
              </a:rPr>
              <a:t>torwaiphoto</a:t>
            </a:r>
            <a:r>
              <a:rPr lang="en-US" sz="800">
                <a:solidFill>
                  <a:srgbClr val="999999"/>
                </a:solidFill>
                <a:latin typeface="Calibri"/>
                <a:ea typeface="Calibri"/>
                <a:cs typeface="Calibri"/>
                <a:sym typeface="Calibri"/>
              </a:rPr>
              <a:t>  -  Freepik.com</a:t>
            </a:r>
            <a:endParaRPr sz="800">
              <a:solidFill>
                <a:srgbClr val="999999"/>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rgbClr val="999999"/>
                </a:solidFill>
                <a:latin typeface="Calibri"/>
                <a:ea typeface="Calibri"/>
                <a:cs typeface="Calibri"/>
                <a:sym typeface="Calibri"/>
              </a:rPr>
              <a:t>Requirements slide photo created by </a:t>
            </a:r>
            <a:r>
              <a:rPr b="1" lang="en-US" sz="800">
                <a:solidFill>
                  <a:srgbClr val="999999"/>
                </a:solidFill>
                <a:latin typeface="Calibri"/>
                <a:ea typeface="Calibri"/>
                <a:cs typeface="Calibri"/>
                <a:sym typeface="Calibri"/>
              </a:rPr>
              <a:t>user18526052</a:t>
            </a:r>
            <a:r>
              <a:rPr lang="en-US" sz="800">
                <a:solidFill>
                  <a:srgbClr val="999999"/>
                </a:solidFill>
                <a:latin typeface="Calibri"/>
                <a:ea typeface="Calibri"/>
                <a:cs typeface="Calibri"/>
                <a:sym typeface="Calibri"/>
              </a:rPr>
              <a:t> -  Freepik.com</a:t>
            </a:r>
            <a:endParaRPr sz="800">
              <a:solidFill>
                <a:srgbClr val="999999"/>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rgbClr val="999999"/>
                </a:solidFill>
                <a:latin typeface="Calibri"/>
                <a:ea typeface="Calibri"/>
                <a:cs typeface="Calibri"/>
                <a:sym typeface="Calibri"/>
              </a:rPr>
              <a:t>Together photo created by </a:t>
            </a:r>
            <a:r>
              <a:rPr b="1" lang="en-US" sz="800">
                <a:solidFill>
                  <a:srgbClr val="999999"/>
                </a:solidFill>
                <a:latin typeface="Calibri"/>
                <a:ea typeface="Calibri"/>
                <a:cs typeface="Calibri"/>
                <a:sym typeface="Calibri"/>
              </a:rPr>
              <a:t>creativeart</a:t>
            </a:r>
            <a:r>
              <a:rPr lang="en-US" sz="800">
                <a:solidFill>
                  <a:srgbClr val="999999"/>
                </a:solidFill>
                <a:latin typeface="Calibri"/>
                <a:ea typeface="Calibri"/>
                <a:cs typeface="Calibri"/>
                <a:sym typeface="Calibri"/>
              </a:rPr>
              <a:t> -  Freepik.com</a:t>
            </a:r>
            <a:endParaRPr sz="800">
              <a:solidFill>
                <a:srgbClr val="999999"/>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rgbClr val="999999"/>
                </a:solidFill>
                <a:latin typeface="Calibri"/>
                <a:ea typeface="Calibri"/>
                <a:cs typeface="Calibri"/>
                <a:sym typeface="Calibri"/>
              </a:rPr>
              <a:t>Success photo created by </a:t>
            </a:r>
            <a:r>
              <a:rPr b="1" lang="en-US" sz="800">
                <a:solidFill>
                  <a:srgbClr val="999999"/>
                </a:solidFill>
                <a:latin typeface="Calibri"/>
                <a:ea typeface="Calibri"/>
                <a:cs typeface="Calibri"/>
                <a:sym typeface="Calibri"/>
              </a:rPr>
              <a:t>jcomp</a:t>
            </a:r>
            <a:r>
              <a:rPr lang="en-US" sz="800">
                <a:solidFill>
                  <a:srgbClr val="999999"/>
                </a:solidFill>
                <a:latin typeface="Calibri"/>
                <a:ea typeface="Calibri"/>
                <a:cs typeface="Calibri"/>
                <a:sym typeface="Calibri"/>
              </a:rPr>
              <a:t>  -  Freepik.com</a:t>
            </a:r>
            <a:endParaRPr sz="800">
              <a:solidFill>
                <a:srgbClr val="999999"/>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rgbClr val="999999"/>
                </a:solidFill>
                <a:latin typeface="Calibri"/>
                <a:ea typeface="Calibri"/>
                <a:cs typeface="Calibri"/>
                <a:sym typeface="Calibri"/>
              </a:rPr>
              <a:t>Sign-in icon designed by </a:t>
            </a:r>
            <a:r>
              <a:rPr b="1" lang="en-US" sz="800">
                <a:solidFill>
                  <a:srgbClr val="999999"/>
                </a:solidFill>
                <a:latin typeface="Calibri"/>
                <a:ea typeface="Calibri"/>
                <a:cs typeface="Calibri"/>
                <a:sym typeface="Calibri"/>
              </a:rPr>
              <a:t>prosymbols</a:t>
            </a:r>
            <a:r>
              <a:rPr lang="en-US" sz="800">
                <a:solidFill>
                  <a:srgbClr val="999999"/>
                </a:solidFill>
                <a:latin typeface="Calibri"/>
                <a:ea typeface="Calibri"/>
                <a:cs typeface="Calibri"/>
                <a:sym typeface="Calibri"/>
              </a:rPr>
              <a:t>  -  Freepik.com</a:t>
            </a:r>
            <a:endParaRPr sz="1200">
              <a:latin typeface="Calibri"/>
              <a:ea typeface="Calibri"/>
              <a:cs typeface="Calibri"/>
              <a:sym typeface="Calibri"/>
            </a:endParaRPr>
          </a:p>
        </p:txBody>
      </p:sp>
      <p:pic>
        <p:nvPicPr>
          <p:cNvPr id="314" name="Google Shape;314;p40"/>
          <p:cNvPicPr preferRelativeResize="0"/>
          <p:nvPr/>
        </p:nvPicPr>
        <p:blipFill>
          <a:blip r:embed="rId5">
            <a:alphaModFix/>
          </a:blip>
          <a:stretch>
            <a:fillRect/>
          </a:stretch>
        </p:blipFill>
        <p:spPr>
          <a:xfrm>
            <a:off x="1857413" y="1935771"/>
            <a:ext cx="829556" cy="829558"/>
          </a:xfrm>
          <a:prstGeom prst="rect">
            <a:avLst/>
          </a:prstGeom>
          <a:noFill/>
          <a:ln>
            <a:noFill/>
          </a:ln>
        </p:spPr>
      </p:pic>
      <p:pic>
        <p:nvPicPr>
          <p:cNvPr id="315" name="Google Shape;315;p40"/>
          <p:cNvPicPr preferRelativeResize="0"/>
          <p:nvPr/>
        </p:nvPicPr>
        <p:blipFill>
          <a:blip r:embed="rId6">
            <a:alphaModFix/>
          </a:blip>
          <a:stretch>
            <a:fillRect/>
          </a:stretch>
        </p:blipFill>
        <p:spPr>
          <a:xfrm>
            <a:off x="1027875" y="2894248"/>
            <a:ext cx="829556" cy="829558"/>
          </a:xfrm>
          <a:prstGeom prst="rect">
            <a:avLst/>
          </a:prstGeom>
          <a:noFill/>
          <a:ln>
            <a:noFill/>
          </a:ln>
        </p:spPr>
      </p:pic>
      <p:sp>
        <p:nvSpPr>
          <p:cNvPr id="316" name="Google Shape;316;p40"/>
          <p:cNvSpPr txBox="1"/>
          <p:nvPr/>
        </p:nvSpPr>
        <p:spPr>
          <a:xfrm>
            <a:off x="3154201" y="2171188"/>
            <a:ext cx="4045500" cy="53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600">
                <a:solidFill>
                  <a:srgbClr val="292733"/>
                </a:solidFill>
                <a:latin typeface="Source Sans Pro"/>
                <a:ea typeface="Source Sans Pro"/>
                <a:cs typeface="Source Sans Pro"/>
                <a:sym typeface="Source Sans Pro"/>
              </a:rPr>
              <a:t> </a:t>
            </a:r>
            <a:r>
              <a:rPr b="1" lang="en-US" sz="3600">
                <a:solidFill>
                  <a:srgbClr val="292733"/>
                </a:solidFill>
                <a:latin typeface="Source Sans Pro"/>
                <a:ea typeface="Source Sans Pro"/>
                <a:cs typeface="Source Sans Pro"/>
                <a:sym typeface="Source Sans Pro"/>
              </a:rPr>
              <a:t>(850) </a:t>
            </a:r>
            <a:r>
              <a:rPr b="1" lang="en-US" sz="3600">
                <a:solidFill>
                  <a:srgbClr val="292733"/>
                </a:solidFill>
                <a:latin typeface="Source Sans Pro"/>
                <a:ea typeface="Source Sans Pro"/>
                <a:cs typeface="Source Sans Pro"/>
                <a:sym typeface="Source Sans Pro"/>
              </a:rPr>
              <a:t>475-5257</a:t>
            </a:r>
            <a:endParaRPr b="1" sz="3600"/>
          </a:p>
        </p:txBody>
      </p:sp>
      <p:sp>
        <p:nvSpPr>
          <p:cNvPr id="317" name="Google Shape;317;p40"/>
          <p:cNvSpPr txBox="1"/>
          <p:nvPr/>
        </p:nvSpPr>
        <p:spPr>
          <a:xfrm>
            <a:off x="2040124" y="3121778"/>
            <a:ext cx="6838200" cy="53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100" u="sng">
                <a:solidFill>
                  <a:schemeClr val="hlink"/>
                </a:solidFill>
                <a:hlinkClick r:id="rId7"/>
              </a:rPr>
              <a:t>https://www.escambiaschools.org/whs</a:t>
            </a:r>
            <a:endParaRPr i="1" sz="3500">
              <a:solidFill>
                <a:srgbClr val="69A020"/>
              </a:solidFill>
            </a:endParaRPr>
          </a:p>
        </p:txBody>
      </p:sp>
      <p:pic>
        <p:nvPicPr>
          <p:cNvPr id="318" name="Google Shape;318;p40"/>
          <p:cNvPicPr preferRelativeResize="0"/>
          <p:nvPr/>
        </p:nvPicPr>
        <p:blipFill>
          <a:blip r:embed="rId8">
            <a:alphaModFix/>
          </a:blip>
          <a:stretch>
            <a:fillRect/>
          </a:stretch>
        </p:blipFill>
        <p:spPr>
          <a:xfrm>
            <a:off x="225025" y="3823863"/>
            <a:ext cx="1632399" cy="16323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C0C0C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Violet">
      <a:dk1>
        <a:srgbClr val="000000"/>
      </a:dk1>
      <a:lt1>
        <a:srgbClr val="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